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49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Upravte štýly predlohy textu</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p>
            <a:fld id="{355579D7-4A2A-4FC6-861C-8C3FA4B2F7E8}" type="datetimeFigureOut">
              <a:rPr lang="sk-SK" smtClean="0"/>
              <a:t>19. 9. 2016</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DB68B92-8A90-4007-9E63-414B897CA123}" type="slidenum">
              <a:rPr lang="sk-SK" smtClean="0"/>
              <a:t>‹#›</a:t>
            </a:fld>
            <a:endParaRPr lang="sk-SK"/>
          </a:p>
        </p:txBody>
      </p:sp>
    </p:spTree>
    <p:extLst>
      <p:ext uri="{BB962C8B-B14F-4D97-AF65-F5344CB8AC3E}">
        <p14:creationId xmlns:p14="http://schemas.microsoft.com/office/powerpoint/2010/main" val="3471657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355579D7-4A2A-4FC6-861C-8C3FA4B2F7E8}" type="datetimeFigureOut">
              <a:rPr lang="sk-SK" smtClean="0"/>
              <a:t>19. 9. 2016</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DB68B92-8A90-4007-9E63-414B897CA123}" type="slidenum">
              <a:rPr lang="sk-SK" smtClean="0"/>
              <a:t>‹#›</a:t>
            </a:fld>
            <a:endParaRPr lang="sk-SK"/>
          </a:p>
        </p:txBody>
      </p:sp>
    </p:spTree>
    <p:extLst>
      <p:ext uri="{BB962C8B-B14F-4D97-AF65-F5344CB8AC3E}">
        <p14:creationId xmlns:p14="http://schemas.microsoft.com/office/powerpoint/2010/main" val="332373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355579D7-4A2A-4FC6-861C-8C3FA4B2F7E8}" type="datetimeFigureOut">
              <a:rPr lang="sk-SK" smtClean="0"/>
              <a:t>19. 9. 2016</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DB68B92-8A90-4007-9E63-414B897CA123}" type="slidenum">
              <a:rPr lang="sk-SK" smtClean="0"/>
              <a:t>‹#›</a:t>
            </a:fld>
            <a:endParaRPr lang="sk-SK"/>
          </a:p>
        </p:txBody>
      </p:sp>
    </p:spTree>
    <p:extLst>
      <p:ext uri="{BB962C8B-B14F-4D97-AF65-F5344CB8AC3E}">
        <p14:creationId xmlns:p14="http://schemas.microsoft.com/office/powerpoint/2010/main" val="3457419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355579D7-4A2A-4FC6-861C-8C3FA4B2F7E8}" type="datetimeFigureOut">
              <a:rPr lang="sk-SK" smtClean="0"/>
              <a:t>19. 9. 2016</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DB68B92-8A90-4007-9E63-414B897CA123}" type="slidenum">
              <a:rPr lang="sk-SK" smtClean="0"/>
              <a:t>‹#›</a:t>
            </a:fld>
            <a:endParaRPr lang="sk-SK"/>
          </a:p>
        </p:txBody>
      </p:sp>
    </p:spTree>
    <p:extLst>
      <p:ext uri="{BB962C8B-B14F-4D97-AF65-F5344CB8AC3E}">
        <p14:creationId xmlns:p14="http://schemas.microsoft.com/office/powerpoint/2010/main" val="643504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Upravte štýly predlohy textu</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p>
            <a:fld id="{355579D7-4A2A-4FC6-861C-8C3FA4B2F7E8}" type="datetimeFigureOut">
              <a:rPr lang="sk-SK" smtClean="0"/>
              <a:t>19. 9. 2016</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DB68B92-8A90-4007-9E63-414B897CA123}" type="slidenum">
              <a:rPr lang="sk-SK" smtClean="0"/>
              <a:t>‹#›</a:t>
            </a:fld>
            <a:endParaRPr lang="sk-SK"/>
          </a:p>
        </p:txBody>
      </p:sp>
    </p:spTree>
    <p:extLst>
      <p:ext uri="{BB962C8B-B14F-4D97-AF65-F5344CB8AC3E}">
        <p14:creationId xmlns:p14="http://schemas.microsoft.com/office/powerpoint/2010/main" val="767444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355579D7-4A2A-4FC6-861C-8C3FA4B2F7E8}" type="datetimeFigureOut">
              <a:rPr lang="sk-SK" smtClean="0"/>
              <a:t>19. 9. 2016</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EDB68B92-8A90-4007-9E63-414B897CA123}" type="slidenum">
              <a:rPr lang="sk-SK" smtClean="0"/>
              <a:t>‹#›</a:t>
            </a:fld>
            <a:endParaRPr lang="sk-SK"/>
          </a:p>
        </p:txBody>
      </p:sp>
    </p:spTree>
    <p:extLst>
      <p:ext uri="{BB962C8B-B14F-4D97-AF65-F5344CB8AC3E}">
        <p14:creationId xmlns:p14="http://schemas.microsoft.com/office/powerpoint/2010/main" val="3976835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Upravte štýly predlohy textu</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355579D7-4A2A-4FC6-861C-8C3FA4B2F7E8}" type="datetimeFigureOut">
              <a:rPr lang="sk-SK" smtClean="0"/>
              <a:t>19. 9. 2016</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EDB68B92-8A90-4007-9E63-414B897CA123}" type="slidenum">
              <a:rPr lang="sk-SK" smtClean="0"/>
              <a:t>‹#›</a:t>
            </a:fld>
            <a:endParaRPr lang="sk-SK"/>
          </a:p>
        </p:txBody>
      </p:sp>
    </p:spTree>
    <p:extLst>
      <p:ext uri="{BB962C8B-B14F-4D97-AF65-F5344CB8AC3E}">
        <p14:creationId xmlns:p14="http://schemas.microsoft.com/office/powerpoint/2010/main" val="2793724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2"/>
          <p:cNvSpPr>
            <a:spLocks noGrp="1"/>
          </p:cNvSpPr>
          <p:nvPr>
            <p:ph type="dt" sz="half" idx="10"/>
          </p:nvPr>
        </p:nvSpPr>
        <p:spPr/>
        <p:txBody>
          <a:bodyPr/>
          <a:lstStyle/>
          <a:p>
            <a:fld id="{355579D7-4A2A-4FC6-861C-8C3FA4B2F7E8}" type="datetimeFigureOut">
              <a:rPr lang="sk-SK" smtClean="0"/>
              <a:t>19. 9. 2016</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EDB68B92-8A90-4007-9E63-414B897CA123}" type="slidenum">
              <a:rPr lang="sk-SK" smtClean="0"/>
              <a:t>‹#›</a:t>
            </a:fld>
            <a:endParaRPr lang="sk-SK"/>
          </a:p>
        </p:txBody>
      </p:sp>
    </p:spTree>
    <p:extLst>
      <p:ext uri="{BB962C8B-B14F-4D97-AF65-F5344CB8AC3E}">
        <p14:creationId xmlns:p14="http://schemas.microsoft.com/office/powerpoint/2010/main" val="499893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355579D7-4A2A-4FC6-861C-8C3FA4B2F7E8}" type="datetimeFigureOut">
              <a:rPr lang="sk-SK" smtClean="0"/>
              <a:t>19. 9. 2016</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EDB68B92-8A90-4007-9E63-414B897CA123}" type="slidenum">
              <a:rPr lang="sk-SK" smtClean="0"/>
              <a:t>‹#›</a:t>
            </a:fld>
            <a:endParaRPr lang="sk-SK"/>
          </a:p>
        </p:txBody>
      </p:sp>
    </p:spTree>
    <p:extLst>
      <p:ext uri="{BB962C8B-B14F-4D97-AF65-F5344CB8AC3E}">
        <p14:creationId xmlns:p14="http://schemas.microsoft.com/office/powerpoint/2010/main" val="3496894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Upravte štýly predlohy textu</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355579D7-4A2A-4FC6-861C-8C3FA4B2F7E8}" type="datetimeFigureOut">
              <a:rPr lang="sk-SK" smtClean="0"/>
              <a:t>19. 9. 2016</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EDB68B92-8A90-4007-9E63-414B897CA123}" type="slidenum">
              <a:rPr lang="sk-SK" smtClean="0"/>
              <a:t>‹#›</a:t>
            </a:fld>
            <a:endParaRPr lang="sk-SK"/>
          </a:p>
        </p:txBody>
      </p:sp>
    </p:spTree>
    <p:extLst>
      <p:ext uri="{BB962C8B-B14F-4D97-AF65-F5344CB8AC3E}">
        <p14:creationId xmlns:p14="http://schemas.microsoft.com/office/powerpoint/2010/main" val="2001171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Upravte štýly predlohy textu</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355579D7-4A2A-4FC6-861C-8C3FA4B2F7E8}" type="datetimeFigureOut">
              <a:rPr lang="sk-SK" smtClean="0"/>
              <a:t>19. 9. 2016</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EDB68B92-8A90-4007-9E63-414B897CA123}" type="slidenum">
              <a:rPr lang="sk-SK" smtClean="0"/>
              <a:t>‹#›</a:t>
            </a:fld>
            <a:endParaRPr lang="sk-SK"/>
          </a:p>
        </p:txBody>
      </p:sp>
    </p:spTree>
    <p:extLst>
      <p:ext uri="{BB962C8B-B14F-4D97-AF65-F5344CB8AC3E}">
        <p14:creationId xmlns:p14="http://schemas.microsoft.com/office/powerpoint/2010/main" val="2963674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5579D7-4A2A-4FC6-861C-8C3FA4B2F7E8}" type="datetimeFigureOut">
              <a:rPr lang="sk-SK" smtClean="0"/>
              <a:t>19. 9. 2016</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B68B92-8A90-4007-9E63-414B897CA123}" type="slidenum">
              <a:rPr lang="sk-SK" smtClean="0"/>
              <a:t>‹#›</a:t>
            </a:fld>
            <a:endParaRPr lang="sk-SK"/>
          </a:p>
        </p:txBody>
      </p:sp>
    </p:spTree>
    <p:extLst>
      <p:ext uri="{BB962C8B-B14F-4D97-AF65-F5344CB8AC3E}">
        <p14:creationId xmlns:p14="http://schemas.microsoft.com/office/powerpoint/2010/main" val="3479931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sk-SK" sz="3200" b="1" dirty="0" smtClean="0"/>
              <a:t/>
            </a:r>
            <a:br>
              <a:rPr lang="sk-SK" sz="3200" b="1" dirty="0" smtClean="0"/>
            </a:br>
            <a:r>
              <a:rPr lang="en-GB" sz="3200" b="1" dirty="0" smtClean="0"/>
              <a:t>GLOGAL </a:t>
            </a:r>
            <a:r>
              <a:rPr lang="en-GB" sz="3200" b="1" dirty="0"/>
              <a:t>MEGATRENDS AND THE SLOVAK REPUBLIC</a:t>
            </a:r>
            <a:r>
              <a:rPr lang="sk-SK" sz="3200" dirty="0"/>
              <a:t/>
            </a:r>
            <a:br>
              <a:rPr lang="sk-SK" sz="3200" dirty="0"/>
            </a:br>
            <a:r>
              <a:rPr lang="en-GB" sz="3200" cap="all" dirty="0"/>
              <a:t>Open Conference </a:t>
            </a:r>
            <a:r>
              <a:rPr lang="sk-SK" sz="3200" dirty="0"/>
              <a:t/>
            </a:r>
            <a:br>
              <a:rPr lang="sk-SK" sz="3200" dirty="0"/>
            </a:br>
            <a:endParaRPr lang="sk-SK" sz="3200" dirty="0"/>
          </a:p>
        </p:txBody>
      </p:sp>
      <p:sp>
        <p:nvSpPr>
          <p:cNvPr id="3" name="Podnadpis 2"/>
          <p:cNvSpPr>
            <a:spLocks noGrp="1"/>
          </p:cNvSpPr>
          <p:nvPr>
            <p:ph type="subTitle" idx="1"/>
          </p:nvPr>
        </p:nvSpPr>
        <p:spPr/>
        <p:txBody>
          <a:bodyPr>
            <a:normAutofit/>
          </a:bodyPr>
          <a:lstStyle/>
          <a:p>
            <a:r>
              <a:rPr lang="en-GB" sz="2400" b="1" cap="all" dirty="0">
                <a:solidFill>
                  <a:schemeClr val="tx1"/>
                </a:solidFill>
                <a:effectLst>
                  <a:outerShdw blurRad="38100" dist="38100" dir="2700000" algn="tl">
                    <a:srgbClr val="000000">
                      <a:alpha val="43137"/>
                    </a:srgbClr>
                  </a:outerShdw>
                </a:effectLst>
              </a:rPr>
              <a:t>Centre for Social and Psychological Sciences</a:t>
            </a:r>
            <a:endParaRPr lang="sk-SK" sz="2400" dirty="0">
              <a:solidFill>
                <a:schemeClr val="tx1"/>
              </a:solidFill>
              <a:effectLst>
                <a:outerShdw blurRad="38100" dist="38100" dir="2700000" algn="tl">
                  <a:srgbClr val="000000">
                    <a:alpha val="43137"/>
                  </a:srgbClr>
                </a:outerShdw>
              </a:effectLst>
            </a:endParaRPr>
          </a:p>
          <a:p>
            <a:r>
              <a:rPr lang="en-GB" sz="2400" b="1" dirty="0">
                <a:solidFill>
                  <a:schemeClr val="tx1"/>
                </a:solidFill>
                <a:effectLst>
                  <a:outerShdw blurRad="38100" dist="38100" dir="2700000" algn="tl">
                    <a:srgbClr val="000000">
                      <a:alpha val="43137"/>
                    </a:srgbClr>
                  </a:outerShdw>
                </a:effectLst>
              </a:rPr>
              <a:t>and </a:t>
            </a:r>
            <a:r>
              <a:rPr lang="en-GB" sz="2400" b="1" cap="all" dirty="0">
                <a:solidFill>
                  <a:schemeClr val="tx1"/>
                </a:solidFill>
                <a:effectLst>
                  <a:outerShdw blurRad="38100" dist="38100" dir="2700000" algn="tl">
                    <a:srgbClr val="000000">
                      <a:alpha val="43137"/>
                    </a:srgbClr>
                  </a:outerShdw>
                </a:effectLst>
              </a:rPr>
              <a:t>Institute of Landscape Ecology,</a:t>
            </a:r>
            <a:endParaRPr lang="sk-SK" sz="2400" dirty="0">
              <a:solidFill>
                <a:schemeClr val="tx1"/>
              </a:solidFill>
              <a:effectLst>
                <a:outerShdw blurRad="38100" dist="38100" dir="2700000" algn="tl">
                  <a:srgbClr val="000000">
                    <a:alpha val="43137"/>
                  </a:srgbClr>
                </a:outerShdw>
              </a:effectLst>
            </a:endParaRPr>
          </a:p>
          <a:p>
            <a:r>
              <a:rPr lang="en-GB" sz="2400" b="1" cap="all" dirty="0">
                <a:solidFill>
                  <a:schemeClr val="tx1"/>
                </a:solidFill>
                <a:effectLst>
                  <a:outerShdw blurRad="38100" dist="38100" dir="2700000" algn="tl">
                    <a:srgbClr val="000000">
                      <a:alpha val="43137"/>
                    </a:srgbClr>
                  </a:outerShdw>
                </a:effectLst>
              </a:rPr>
              <a:t>Slovak </a:t>
            </a:r>
            <a:r>
              <a:rPr lang="sk-SK" sz="2400" b="1" cap="all" dirty="0" smtClean="0">
                <a:solidFill>
                  <a:schemeClr val="tx1"/>
                </a:solidFill>
                <a:effectLst>
                  <a:outerShdw blurRad="38100" dist="38100" dir="2700000" algn="tl">
                    <a:srgbClr val="000000">
                      <a:alpha val="43137"/>
                    </a:srgbClr>
                  </a:outerShdw>
                </a:effectLst>
              </a:rPr>
              <a:t> </a:t>
            </a:r>
            <a:r>
              <a:rPr lang="en-GB" sz="2400" b="1" cap="all" dirty="0" smtClean="0">
                <a:solidFill>
                  <a:schemeClr val="tx1"/>
                </a:solidFill>
                <a:effectLst>
                  <a:outerShdw blurRad="38100" dist="38100" dir="2700000" algn="tl">
                    <a:srgbClr val="000000">
                      <a:alpha val="43137"/>
                    </a:srgbClr>
                  </a:outerShdw>
                </a:effectLst>
              </a:rPr>
              <a:t>Academy </a:t>
            </a:r>
            <a:r>
              <a:rPr lang="en-GB" sz="2400" b="1" cap="all" dirty="0">
                <a:solidFill>
                  <a:schemeClr val="tx1"/>
                </a:solidFill>
                <a:effectLst>
                  <a:outerShdw blurRad="38100" dist="38100" dir="2700000" algn="tl">
                    <a:srgbClr val="000000">
                      <a:alpha val="43137"/>
                    </a:srgbClr>
                  </a:outerShdw>
                </a:effectLst>
              </a:rPr>
              <a:t>of Sciences</a:t>
            </a:r>
            <a:endParaRPr lang="sk-SK" sz="2400" dirty="0">
              <a:solidFill>
                <a:schemeClr val="tx1"/>
              </a:solidFill>
              <a:effectLst>
                <a:outerShdw blurRad="38100" dist="38100" dir="2700000" algn="tl">
                  <a:srgbClr val="000000">
                    <a:alpha val="43137"/>
                  </a:srgbClr>
                </a:outerShdw>
              </a:effectLst>
            </a:endParaRPr>
          </a:p>
          <a:p>
            <a:endParaRPr lang="sk-SK" sz="2400" dirty="0"/>
          </a:p>
        </p:txBody>
      </p:sp>
    </p:spTree>
    <p:extLst>
      <p:ext uri="{BB962C8B-B14F-4D97-AF65-F5344CB8AC3E}">
        <p14:creationId xmlns:p14="http://schemas.microsoft.com/office/powerpoint/2010/main" val="621204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pPr lvl="2">
              <a:buFont typeface="Wingdings" panose="05000000000000000000" pitchFamily="2" charset="2"/>
              <a:buChar char="Ø"/>
            </a:pPr>
            <a:r>
              <a:rPr lang="en-GB" sz="2000" b="1" dirty="0"/>
              <a:t>Europe and North America: Turkey</a:t>
            </a:r>
            <a:r>
              <a:rPr lang="en-GB" sz="2000" dirty="0"/>
              <a:t/>
            </a:r>
            <a:br>
              <a:rPr lang="en-GB" sz="2000" dirty="0"/>
            </a:br>
            <a:r>
              <a:rPr lang="en-GB" sz="2000" dirty="0"/>
              <a:t>Mr </a:t>
            </a:r>
            <a:r>
              <a:rPr lang="en-GB" sz="2000" dirty="0" err="1"/>
              <a:t>Akif</a:t>
            </a:r>
            <a:r>
              <a:rPr lang="en-GB" sz="2000" dirty="0"/>
              <a:t> </a:t>
            </a:r>
            <a:r>
              <a:rPr lang="en-GB" sz="2000" dirty="0" err="1"/>
              <a:t>Kireçci</a:t>
            </a:r>
            <a:r>
              <a:rPr lang="en-GB" sz="2000" dirty="0"/>
              <a:t>, Associate Professor, </a:t>
            </a:r>
            <a:r>
              <a:rPr lang="en-GB" sz="2000" dirty="0" err="1"/>
              <a:t>Bilkent</a:t>
            </a:r>
            <a:r>
              <a:rPr lang="en-GB" sz="2000" dirty="0"/>
              <a:t> </a:t>
            </a:r>
            <a:r>
              <a:rPr lang="en-GB" sz="2000" dirty="0" smtClean="0"/>
              <a:t>University</a:t>
            </a:r>
            <a:r>
              <a:rPr lang="sk-SK" sz="2000" dirty="0" smtClean="0"/>
              <a:t>,</a:t>
            </a:r>
          </a:p>
          <a:p>
            <a:pPr lvl="2">
              <a:buFont typeface="Wingdings" panose="05000000000000000000" pitchFamily="2" charset="2"/>
              <a:buChar char="Ø"/>
            </a:pPr>
            <a:r>
              <a:rPr lang="en-GB" sz="2000" b="1" dirty="0"/>
              <a:t>Eastern Europe: Slovakia</a:t>
            </a:r>
            <a:br>
              <a:rPr lang="en-GB" sz="2000" b="1" dirty="0"/>
            </a:br>
            <a:r>
              <a:rPr lang="en-GB" sz="2000" dirty="0"/>
              <a:t>Mr </a:t>
            </a:r>
            <a:r>
              <a:rPr lang="en-GB" sz="2000" dirty="0" err="1"/>
              <a:t>Ľubomir</a:t>
            </a:r>
            <a:r>
              <a:rPr lang="en-GB" sz="2000" dirty="0"/>
              <a:t> </a:t>
            </a:r>
            <a:r>
              <a:rPr lang="en-GB" sz="2000" dirty="0" err="1"/>
              <a:t>Falťan</a:t>
            </a:r>
            <a:r>
              <a:rPr lang="en-GB" sz="2000" dirty="0"/>
              <a:t>, Head of the Slovak MOST National Committee and Senior Researcher of the Sociology Institute at the Slovak Academy of </a:t>
            </a:r>
            <a:r>
              <a:rPr lang="en-GB" sz="2000" dirty="0" smtClean="0"/>
              <a:t>Sciences</a:t>
            </a:r>
            <a:r>
              <a:rPr lang="sk-SK" sz="2000" dirty="0" smtClean="0"/>
              <a:t>,</a:t>
            </a:r>
          </a:p>
          <a:p>
            <a:pPr lvl="2">
              <a:buFont typeface="Wingdings" panose="05000000000000000000" pitchFamily="2" charset="2"/>
              <a:buChar char="Ø"/>
            </a:pPr>
            <a:r>
              <a:rPr lang="en-GB" sz="2000" b="1" dirty="0"/>
              <a:t>Latin America and the Caribbean: Argentina</a:t>
            </a:r>
            <a:r>
              <a:rPr lang="en-GB" sz="2000" dirty="0"/>
              <a:t/>
            </a:r>
            <a:br>
              <a:rPr lang="en-GB" sz="2000" dirty="0"/>
            </a:br>
            <a:r>
              <a:rPr lang="en-GB" sz="2000" dirty="0"/>
              <a:t>H.E. Ms Carolina Stanley, Minister of Social Development of Argentina</a:t>
            </a:r>
            <a:endParaRPr lang="sk-SK" sz="2000" dirty="0"/>
          </a:p>
          <a:p>
            <a:pPr marL="914400" lvl="2" indent="0">
              <a:buNone/>
            </a:pPr>
            <a:endParaRPr lang="sk-SK" sz="2000" dirty="0"/>
          </a:p>
          <a:p>
            <a:pPr lvl="2">
              <a:buFont typeface="Wingdings" panose="05000000000000000000" pitchFamily="2" charset="2"/>
              <a:buChar char="Ø"/>
            </a:pPr>
            <a:endParaRPr lang="sk-SK" sz="2000" dirty="0"/>
          </a:p>
          <a:p>
            <a:endParaRPr lang="sk-SK" dirty="0"/>
          </a:p>
        </p:txBody>
      </p:sp>
    </p:spTree>
    <p:extLst>
      <p:ext uri="{BB962C8B-B14F-4D97-AF65-F5344CB8AC3E}">
        <p14:creationId xmlns:p14="http://schemas.microsoft.com/office/powerpoint/2010/main" val="2984135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sz="3200" b="1" dirty="0" smtClean="0"/>
              <a:t>The Scientific Advisory Committee (SAC)</a:t>
            </a:r>
            <a:endParaRPr lang="sk-SK" sz="3200" b="1" dirty="0"/>
          </a:p>
        </p:txBody>
      </p:sp>
      <p:sp>
        <p:nvSpPr>
          <p:cNvPr id="3" name="Zástupný symbol obsahu 2"/>
          <p:cNvSpPr>
            <a:spLocks noGrp="1"/>
          </p:cNvSpPr>
          <p:nvPr>
            <p:ph idx="1"/>
          </p:nvPr>
        </p:nvSpPr>
        <p:spPr/>
        <p:txBody>
          <a:bodyPr>
            <a:normAutofit/>
          </a:bodyPr>
          <a:lstStyle/>
          <a:p>
            <a:r>
              <a:rPr lang="en-GB" sz="2800" dirty="0"/>
              <a:t>The Scientific Advisory Committee (SAC) works within the IGC and is an advisory body on specialised affairs related to submitted projects and the professional competency of </a:t>
            </a:r>
            <a:r>
              <a:rPr lang="en-GB" sz="2800" dirty="0" smtClean="0"/>
              <a:t>submitters</a:t>
            </a:r>
            <a:r>
              <a:rPr lang="sk-SK" sz="2800" dirty="0" smtClean="0"/>
              <a:t>,</a:t>
            </a:r>
            <a:r>
              <a:rPr lang="en-GB" sz="2800" dirty="0" smtClean="0"/>
              <a:t> </a:t>
            </a:r>
            <a:endParaRPr lang="sk-SK" sz="2800" dirty="0"/>
          </a:p>
          <a:p>
            <a:endParaRPr lang="sk-SK" sz="2800" dirty="0"/>
          </a:p>
        </p:txBody>
      </p:sp>
    </p:spTree>
    <p:extLst>
      <p:ext uri="{BB962C8B-B14F-4D97-AF65-F5344CB8AC3E}">
        <p14:creationId xmlns:p14="http://schemas.microsoft.com/office/powerpoint/2010/main" val="1076517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sz="3200" b="1" dirty="0"/>
              <a:t>The UNESCO-MOST Slovak </a:t>
            </a:r>
            <a:r>
              <a:rPr lang="sk-SK" sz="3200" b="1" dirty="0" err="1" smtClean="0"/>
              <a:t>Committee</a:t>
            </a:r>
            <a:r>
              <a:rPr lang="sk-SK" sz="3200" b="1" dirty="0" smtClean="0"/>
              <a:t> and Slovak UNESCO </a:t>
            </a:r>
            <a:r>
              <a:rPr lang="sk-SK" sz="3200" b="1" dirty="0" err="1" smtClean="0"/>
              <a:t>Commision</a:t>
            </a:r>
            <a:endParaRPr lang="sk-SK" sz="3200" b="1" dirty="0"/>
          </a:p>
        </p:txBody>
      </p:sp>
      <p:sp>
        <p:nvSpPr>
          <p:cNvPr id="3" name="Zástupný symbol obsahu 2"/>
          <p:cNvSpPr>
            <a:spLocks noGrp="1"/>
          </p:cNvSpPr>
          <p:nvPr>
            <p:ph idx="1"/>
          </p:nvPr>
        </p:nvSpPr>
        <p:spPr/>
        <p:txBody>
          <a:bodyPr>
            <a:normAutofit/>
          </a:bodyPr>
          <a:lstStyle/>
          <a:p>
            <a:r>
              <a:rPr lang="en-GB" sz="2400" dirty="0"/>
              <a:t>The UNESCO-MOST Slovak </a:t>
            </a:r>
            <a:r>
              <a:rPr lang="sk-SK" sz="2400" dirty="0" err="1" smtClean="0"/>
              <a:t>Committee</a:t>
            </a:r>
            <a:r>
              <a:rPr lang="en-GB" sz="2400" dirty="0" smtClean="0"/>
              <a:t> </a:t>
            </a:r>
            <a:r>
              <a:rPr lang="en-GB" sz="2400" dirty="0"/>
              <a:t>has been part of the organisational and programme structure of the Slovak UNESCO </a:t>
            </a:r>
            <a:r>
              <a:rPr lang="sk-SK" sz="2400" dirty="0" err="1" smtClean="0"/>
              <a:t>Commision</a:t>
            </a:r>
            <a:r>
              <a:rPr lang="en-GB" sz="2400" dirty="0" smtClean="0"/>
              <a:t> </a:t>
            </a:r>
            <a:r>
              <a:rPr lang="en-GB" sz="2400" dirty="0"/>
              <a:t>from its very </a:t>
            </a:r>
            <a:r>
              <a:rPr lang="en-GB" sz="2400" dirty="0" smtClean="0"/>
              <a:t>beginnings</a:t>
            </a:r>
            <a:r>
              <a:rPr lang="sk-SK" sz="2400" dirty="0" smtClean="0"/>
              <a:t>,</a:t>
            </a:r>
          </a:p>
          <a:p>
            <a:r>
              <a:rPr lang="en-GB" sz="2400" dirty="0"/>
              <a:t>The UNESCO-MOST Slovak </a:t>
            </a:r>
            <a:r>
              <a:rPr lang="sk-SK" sz="2400" dirty="0" err="1" smtClean="0"/>
              <a:t>Committee</a:t>
            </a:r>
            <a:r>
              <a:rPr lang="en-GB" sz="2400" dirty="0" smtClean="0"/>
              <a:t> </a:t>
            </a:r>
            <a:r>
              <a:rPr lang="en-GB" sz="2400" dirty="0"/>
              <a:t>has been part of the organisational and programme structure of the Slovak UNESCO </a:t>
            </a:r>
            <a:r>
              <a:rPr lang="sk-SK" sz="2400" dirty="0" err="1" smtClean="0"/>
              <a:t>Commision</a:t>
            </a:r>
            <a:r>
              <a:rPr lang="en-GB" sz="2400" dirty="0" smtClean="0"/>
              <a:t> </a:t>
            </a:r>
            <a:r>
              <a:rPr lang="en-GB" sz="2400" dirty="0"/>
              <a:t>from its very beginnings. As part of the financial funding received annually by the Slovak </a:t>
            </a:r>
            <a:r>
              <a:rPr lang="en-GB" sz="2400" dirty="0" err="1" smtClean="0"/>
              <a:t>Commi</a:t>
            </a:r>
            <a:r>
              <a:rPr lang="sk-SK" sz="2400" dirty="0" err="1" smtClean="0"/>
              <a:t>sion</a:t>
            </a:r>
            <a:r>
              <a:rPr lang="en-GB" sz="2400" dirty="0" smtClean="0"/>
              <a:t> </a:t>
            </a:r>
            <a:r>
              <a:rPr lang="en-GB" sz="2400" dirty="0"/>
              <a:t>for UNESCO working within the Ministry of Foreign Affairs (later called with its addendum of “and European Affairs), some of the financial resources went into the activity of the National </a:t>
            </a:r>
            <a:r>
              <a:rPr lang="en-GB" sz="2400" dirty="0" smtClean="0"/>
              <a:t>Co</a:t>
            </a:r>
            <a:r>
              <a:rPr lang="sk-SK" sz="2400" dirty="0" err="1" smtClean="0"/>
              <a:t>mmittee</a:t>
            </a:r>
            <a:r>
              <a:rPr lang="en-GB" sz="2400" dirty="0" smtClean="0"/>
              <a:t> </a:t>
            </a:r>
            <a:r>
              <a:rPr lang="en-GB" sz="2400" dirty="0"/>
              <a:t>active within the Slovak </a:t>
            </a:r>
            <a:r>
              <a:rPr lang="en-GB" sz="2400" dirty="0" err="1" smtClean="0"/>
              <a:t>Commi</a:t>
            </a:r>
            <a:r>
              <a:rPr lang="sk-SK" sz="2400" dirty="0" err="1" smtClean="0"/>
              <a:t>sion</a:t>
            </a:r>
            <a:r>
              <a:rPr lang="sk-SK" sz="2400" dirty="0" smtClean="0"/>
              <a:t>,</a:t>
            </a:r>
            <a:endParaRPr lang="sk-SK" sz="2400" dirty="0"/>
          </a:p>
        </p:txBody>
      </p:sp>
    </p:spTree>
    <p:extLst>
      <p:ext uri="{BB962C8B-B14F-4D97-AF65-F5344CB8AC3E}">
        <p14:creationId xmlns:p14="http://schemas.microsoft.com/office/powerpoint/2010/main" val="4202077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a:bodyPr>
          <a:lstStyle/>
          <a:p>
            <a:r>
              <a:rPr lang="sk-SK" sz="2400" dirty="0" smtClean="0"/>
              <a:t>L</a:t>
            </a:r>
            <a:r>
              <a:rPr lang="en-US" sz="2400" dirty="0" err="1" smtClean="0"/>
              <a:t>eadership</a:t>
            </a:r>
            <a:r>
              <a:rPr lang="en-US" sz="2400" dirty="0" smtClean="0"/>
              <a:t> </a:t>
            </a:r>
            <a:r>
              <a:rPr lang="sk-SK" sz="2400" dirty="0" err="1" smtClean="0"/>
              <a:t>of</a:t>
            </a:r>
            <a:r>
              <a:rPr lang="sk-SK" sz="2400" dirty="0" smtClean="0"/>
              <a:t> </a:t>
            </a:r>
            <a:r>
              <a:rPr lang="en-US" sz="2400" dirty="0" smtClean="0"/>
              <a:t>Slovak</a:t>
            </a:r>
            <a:r>
              <a:rPr lang="sk-SK" sz="2400" dirty="0" smtClean="0"/>
              <a:t> C</a:t>
            </a:r>
            <a:r>
              <a:rPr lang="en-US" sz="2400" dirty="0" err="1" smtClean="0"/>
              <a:t>ommittee</a:t>
            </a:r>
            <a:r>
              <a:rPr lang="en-US" sz="2400" dirty="0" smtClean="0"/>
              <a:t> </a:t>
            </a:r>
            <a:r>
              <a:rPr lang="sk-SK" sz="2400" dirty="0" err="1" smtClean="0"/>
              <a:t>of</a:t>
            </a:r>
            <a:r>
              <a:rPr lang="sk-SK" sz="2400" dirty="0" smtClean="0"/>
              <a:t> </a:t>
            </a:r>
            <a:r>
              <a:rPr lang="en-US" sz="2400" dirty="0" smtClean="0"/>
              <a:t>UNESCO-MOST </a:t>
            </a:r>
            <a:r>
              <a:rPr lang="sk-SK" sz="2400" dirty="0" smtClean="0"/>
              <a:t>P</a:t>
            </a:r>
            <a:r>
              <a:rPr lang="en-US" sz="2400" dirty="0" err="1" smtClean="0"/>
              <a:t>rogram</a:t>
            </a:r>
            <a:r>
              <a:rPr lang="sk-SK" sz="2400" dirty="0" err="1" smtClean="0"/>
              <a:t>me</a:t>
            </a:r>
            <a:r>
              <a:rPr lang="en-US" sz="2400" dirty="0" smtClean="0"/>
              <a:t> over the years, partially changed. Stable members were Institute</a:t>
            </a:r>
            <a:r>
              <a:rPr lang="sk-SK" sz="2400" dirty="0" smtClean="0"/>
              <a:t> </a:t>
            </a:r>
            <a:r>
              <a:rPr lang="sk-SK" sz="2400" dirty="0" err="1" smtClean="0"/>
              <a:t>for</a:t>
            </a:r>
            <a:r>
              <a:rPr lang="sk-SK" sz="2400" dirty="0" smtClean="0"/>
              <a:t> </a:t>
            </a:r>
            <a:r>
              <a:rPr lang="sk-SK" sz="2400" dirty="0" err="1" smtClean="0"/>
              <a:t>Sociology</a:t>
            </a:r>
            <a:r>
              <a:rPr lang="en-US" sz="2400" dirty="0" smtClean="0"/>
              <a:t> of the Slovak Academy of Sciences, Institute of Ethnology Slovak Academy of Sciences and the Institute of Philosophy of Slovak Academy of Sciences. In the first period it was the University of Economics and later the Forecasting Institute of the Slovak Academy of Sciences. In the management of the Slovak Committee has in recent years, the Faculty of Social and Economic Sciences</a:t>
            </a:r>
            <a:r>
              <a:rPr lang="sk-SK" sz="2400" dirty="0" smtClean="0"/>
              <a:t> </a:t>
            </a:r>
            <a:r>
              <a:rPr lang="sk-SK" sz="2400" dirty="0" err="1" smtClean="0"/>
              <a:t>of</a:t>
            </a:r>
            <a:r>
              <a:rPr lang="en-US" sz="2400" dirty="0" smtClean="0"/>
              <a:t> Comenius University, and from 2016 </a:t>
            </a:r>
            <a:r>
              <a:rPr lang="en-US" sz="2400" dirty="0" err="1" smtClean="0"/>
              <a:t>Prešov</a:t>
            </a:r>
            <a:r>
              <a:rPr lang="en-US" sz="2400" dirty="0" smtClean="0"/>
              <a:t> University</a:t>
            </a:r>
            <a:r>
              <a:rPr lang="sk-SK" sz="2400" dirty="0" smtClean="0"/>
              <a:t>,</a:t>
            </a:r>
            <a:endParaRPr lang="sk-SK" sz="2400" dirty="0"/>
          </a:p>
        </p:txBody>
      </p:sp>
    </p:spTree>
    <p:extLst>
      <p:ext uri="{BB962C8B-B14F-4D97-AF65-F5344CB8AC3E}">
        <p14:creationId xmlns:p14="http://schemas.microsoft.com/office/powerpoint/2010/main" val="671865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b="1" dirty="0" smtClean="0"/>
              <a:t>Main </a:t>
            </a:r>
            <a:r>
              <a:rPr lang="sk-SK" sz="3200" b="1" dirty="0" err="1" smtClean="0"/>
              <a:t>activities</a:t>
            </a:r>
            <a:r>
              <a:rPr lang="sk-SK" sz="3200" b="1" dirty="0" smtClean="0"/>
              <a:t> </a:t>
            </a:r>
            <a:r>
              <a:rPr lang="sk-SK" sz="3200" b="1" dirty="0" err="1" smtClean="0"/>
              <a:t>of</a:t>
            </a:r>
            <a:r>
              <a:rPr lang="sk-SK" sz="3200" b="1" dirty="0" smtClean="0"/>
              <a:t> Slovak </a:t>
            </a:r>
            <a:r>
              <a:rPr lang="sk-SK" sz="3200" b="1" dirty="0" err="1" smtClean="0"/>
              <a:t>Committee</a:t>
            </a:r>
            <a:r>
              <a:rPr lang="sk-SK" sz="3200" b="1" dirty="0" smtClean="0"/>
              <a:t> UNECO-MOST </a:t>
            </a:r>
            <a:r>
              <a:rPr lang="sk-SK" sz="3200" b="1" dirty="0" err="1" smtClean="0"/>
              <a:t>Programme</a:t>
            </a:r>
            <a:endParaRPr lang="sk-SK" sz="3200" b="1" dirty="0"/>
          </a:p>
        </p:txBody>
      </p:sp>
      <p:sp>
        <p:nvSpPr>
          <p:cNvPr id="3" name="Zástupný symbol obsahu 2"/>
          <p:cNvSpPr>
            <a:spLocks noGrp="1"/>
          </p:cNvSpPr>
          <p:nvPr>
            <p:ph idx="1"/>
          </p:nvPr>
        </p:nvSpPr>
        <p:spPr/>
        <p:txBody>
          <a:bodyPr>
            <a:normAutofit/>
          </a:bodyPr>
          <a:lstStyle/>
          <a:p>
            <a:r>
              <a:rPr lang="en-GB" sz="2800" dirty="0"/>
              <a:t>The Slovak UNESCO-MOST </a:t>
            </a:r>
            <a:r>
              <a:rPr lang="sk-SK" sz="2800" dirty="0" err="1" smtClean="0"/>
              <a:t>Committee</a:t>
            </a:r>
            <a:r>
              <a:rPr lang="en-GB" sz="2800" dirty="0" smtClean="0"/>
              <a:t> </a:t>
            </a:r>
            <a:r>
              <a:rPr lang="en-GB" sz="2800" dirty="0"/>
              <a:t>runs its activities based on the programme focus of the UNESCO-MOST </a:t>
            </a:r>
            <a:r>
              <a:rPr lang="sk-SK" sz="2800" dirty="0" smtClean="0"/>
              <a:t>P</a:t>
            </a:r>
            <a:r>
              <a:rPr lang="en-GB" sz="2800" dirty="0" err="1" smtClean="0"/>
              <a:t>rogramme</a:t>
            </a:r>
            <a:r>
              <a:rPr lang="en-GB" sz="2800" dirty="0"/>
              <a:t>. On the one hand, it supported projects along its principles which met the program focus of the UNESCO-MOST programme: usually publication </a:t>
            </a:r>
            <a:r>
              <a:rPr lang="en-GB" sz="2800" dirty="0" smtClean="0"/>
              <a:t>output</a:t>
            </a:r>
            <a:r>
              <a:rPr lang="sk-SK" sz="2800" dirty="0" smtClean="0"/>
              <a:t>s</a:t>
            </a:r>
            <a:r>
              <a:rPr lang="en-GB" sz="2800" dirty="0" smtClean="0"/>
              <a:t>. </a:t>
            </a:r>
            <a:r>
              <a:rPr lang="en-GB" sz="2800" dirty="0"/>
              <a:t>On the other hand, the Slovak </a:t>
            </a:r>
            <a:r>
              <a:rPr lang="sk-SK" sz="2800" dirty="0" err="1" smtClean="0"/>
              <a:t>Committee</a:t>
            </a:r>
            <a:r>
              <a:rPr lang="en-GB" sz="2800" dirty="0" smtClean="0"/>
              <a:t> </a:t>
            </a:r>
            <a:r>
              <a:rPr lang="en-GB" sz="2800" dirty="0"/>
              <a:t>organised – or co-organised – a series of Slovak and international </a:t>
            </a:r>
            <a:r>
              <a:rPr lang="en-GB" sz="2800" dirty="0" smtClean="0"/>
              <a:t>conferences</a:t>
            </a:r>
            <a:r>
              <a:rPr lang="sk-SK" sz="2800" dirty="0" smtClean="0"/>
              <a:t>,</a:t>
            </a:r>
            <a:endParaRPr lang="sk-SK" sz="2800" dirty="0"/>
          </a:p>
        </p:txBody>
      </p:sp>
    </p:spTree>
    <p:extLst>
      <p:ext uri="{BB962C8B-B14F-4D97-AF65-F5344CB8AC3E}">
        <p14:creationId xmlns:p14="http://schemas.microsoft.com/office/powerpoint/2010/main" val="1062951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92500" lnSpcReduction="10000"/>
          </a:bodyPr>
          <a:lstStyle/>
          <a:p>
            <a:r>
              <a:rPr lang="en-GB" sz="2400" dirty="0"/>
              <a:t>The following are worthy of mention</a:t>
            </a:r>
            <a:r>
              <a:rPr lang="en-GB" sz="2400" dirty="0" smtClean="0"/>
              <a:t>:</a:t>
            </a:r>
            <a:endParaRPr lang="sk-SK" sz="2400" dirty="0" smtClean="0"/>
          </a:p>
          <a:p>
            <a:pPr lvl="1">
              <a:buFont typeface="Wingdings" panose="05000000000000000000" pitchFamily="2" charset="2"/>
              <a:buChar char="Ø"/>
            </a:pPr>
            <a:r>
              <a:rPr lang="en-GB" sz="2200" dirty="0"/>
              <a:t>European conference </a:t>
            </a:r>
            <a:r>
              <a:rPr lang="en-GB" sz="2200" b="1" dirty="0"/>
              <a:t>Expectations and Reality, The Challenge for the Social Sciences, </a:t>
            </a:r>
            <a:r>
              <a:rPr lang="en-GB" sz="2200" dirty="0"/>
              <a:t>which took place under the auspices of the Ministry of Foreign Affairs of the Slovak Republic from June 13</a:t>
            </a:r>
            <a:r>
              <a:rPr lang="en-GB" sz="2200" baseline="30000" dirty="0"/>
              <a:t>th</a:t>
            </a:r>
            <a:r>
              <a:rPr lang="en-GB" sz="2200" dirty="0"/>
              <a:t>  – 18</a:t>
            </a:r>
            <a:r>
              <a:rPr lang="en-GB" sz="2200" baseline="30000" dirty="0"/>
              <a:t>th</a:t>
            </a:r>
            <a:r>
              <a:rPr lang="en-GB" sz="2200" dirty="0"/>
              <a:t> 1998. The conference was financially supported by UNESCO-Paris. The conference was attended by social scientists from across Europe, and from some countries outside Europe. The </a:t>
            </a:r>
            <a:r>
              <a:rPr lang="en-GB" sz="2200" dirty="0" smtClean="0"/>
              <a:t>Director </a:t>
            </a:r>
            <a:r>
              <a:rPr lang="en-GB" sz="2200" dirty="0"/>
              <a:t>General of UNESCO, Federico Mayor, also took part in the </a:t>
            </a:r>
            <a:r>
              <a:rPr lang="en-GB" sz="2200" dirty="0" smtClean="0"/>
              <a:t>conference</a:t>
            </a:r>
            <a:r>
              <a:rPr lang="sk-SK" sz="2200" dirty="0" smtClean="0"/>
              <a:t>.</a:t>
            </a:r>
          </a:p>
          <a:p>
            <a:pPr marL="0" indent="0">
              <a:buNone/>
            </a:pPr>
            <a:r>
              <a:rPr lang="sk-SK" sz="2200" dirty="0" smtClean="0"/>
              <a:t>             </a:t>
            </a:r>
            <a:r>
              <a:rPr lang="en-GB" sz="2200" dirty="0" smtClean="0"/>
              <a:t>The </a:t>
            </a:r>
            <a:r>
              <a:rPr lang="en-GB" sz="2200" dirty="0"/>
              <a:t>conference output was a publication:</a:t>
            </a:r>
            <a:r>
              <a:rPr lang="en-GB" sz="2200" b="1" dirty="0"/>
              <a:t> Expectations and Reality, </a:t>
            </a:r>
            <a:r>
              <a:rPr lang="sk-SK" sz="2200" b="1" dirty="0" smtClean="0"/>
              <a:t>  </a:t>
            </a:r>
          </a:p>
          <a:p>
            <a:pPr marL="0" indent="0">
              <a:buNone/>
            </a:pPr>
            <a:r>
              <a:rPr lang="sk-SK" sz="2200" b="1" dirty="0"/>
              <a:t> </a:t>
            </a:r>
            <a:r>
              <a:rPr lang="sk-SK" sz="2200" b="1" dirty="0" smtClean="0"/>
              <a:t>            </a:t>
            </a:r>
            <a:r>
              <a:rPr lang="en-GB" sz="2200" b="1" dirty="0" smtClean="0"/>
              <a:t>The Challenge </a:t>
            </a:r>
            <a:r>
              <a:rPr lang="en-GB" sz="2200" b="1" dirty="0"/>
              <a:t>for the Social </a:t>
            </a:r>
            <a:r>
              <a:rPr lang="en-GB" sz="2200" b="1" dirty="0" smtClean="0"/>
              <a:t>Sciences</a:t>
            </a:r>
            <a:r>
              <a:rPr lang="sk-SK" sz="2200" b="1" dirty="0" smtClean="0"/>
              <a:t>, </a:t>
            </a:r>
            <a:r>
              <a:rPr lang="en-GB" sz="2200" b="1" dirty="0"/>
              <a:t>Edited by </a:t>
            </a:r>
            <a:r>
              <a:rPr lang="en-GB" sz="2200" b="1" dirty="0" err="1"/>
              <a:t>Ľubomír</a:t>
            </a:r>
            <a:r>
              <a:rPr lang="en-GB" sz="2200" b="1" dirty="0"/>
              <a:t> </a:t>
            </a:r>
            <a:r>
              <a:rPr lang="en-GB" sz="2200" b="1" dirty="0" err="1" smtClean="0"/>
              <a:t>Falťan</a:t>
            </a:r>
            <a:r>
              <a:rPr lang="sk-SK" sz="2200" b="1" dirty="0" smtClean="0"/>
              <a:t>,</a:t>
            </a:r>
            <a:r>
              <a:rPr lang="en-GB" sz="2200" dirty="0" smtClean="0"/>
              <a:t> </a:t>
            </a:r>
            <a:endParaRPr lang="sk-SK" sz="2200" dirty="0" smtClean="0"/>
          </a:p>
          <a:p>
            <a:pPr marL="0" indent="0">
              <a:buNone/>
            </a:pPr>
            <a:r>
              <a:rPr lang="en-GB" sz="2200" dirty="0" smtClean="0"/>
              <a:t>           </a:t>
            </a:r>
            <a:r>
              <a:rPr lang="sk-SK" sz="2200" dirty="0" smtClean="0"/>
              <a:t>  </a:t>
            </a:r>
            <a:r>
              <a:rPr lang="en-GB" sz="2200" dirty="0" smtClean="0"/>
              <a:t>MOST</a:t>
            </a:r>
            <a:r>
              <a:rPr lang="en-GB" sz="2200" dirty="0"/>
              <a:t>, Slovak Commission for UNESCO – National Committee, </a:t>
            </a:r>
            <a:r>
              <a:rPr lang="en-GB" sz="2200" dirty="0" smtClean="0"/>
              <a:t>Institute</a:t>
            </a:r>
            <a:endParaRPr lang="sk-SK" sz="2200" dirty="0" smtClean="0"/>
          </a:p>
          <a:p>
            <a:pPr marL="0" indent="0">
              <a:buNone/>
            </a:pPr>
            <a:r>
              <a:rPr lang="sk-SK" sz="2200" dirty="0"/>
              <a:t> </a:t>
            </a:r>
            <a:r>
              <a:rPr lang="sk-SK" sz="2200" dirty="0" smtClean="0"/>
              <a:t>          </a:t>
            </a:r>
            <a:r>
              <a:rPr lang="en-GB" sz="2200" dirty="0" smtClean="0"/>
              <a:t> </a:t>
            </a:r>
            <a:r>
              <a:rPr lang="sk-SK" sz="2200" dirty="0" smtClean="0"/>
              <a:t> </a:t>
            </a:r>
            <a:r>
              <a:rPr lang="en-GB" sz="2200" dirty="0" smtClean="0"/>
              <a:t>for </a:t>
            </a:r>
            <a:r>
              <a:rPr lang="en-GB" sz="2200" dirty="0"/>
              <a:t>Sociology</a:t>
            </a:r>
            <a:r>
              <a:rPr lang="en-GB" sz="2200" dirty="0" smtClean="0"/>
              <a:t>, </a:t>
            </a:r>
            <a:r>
              <a:rPr lang="en-GB" sz="2200" dirty="0"/>
              <a:t>Slovak Academy of </a:t>
            </a:r>
            <a:r>
              <a:rPr lang="en-GB" sz="2200" dirty="0" smtClean="0"/>
              <a:t>Sciences</a:t>
            </a:r>
            <a:r>
              <a:rPr lang="sk-SK" sz="2200" dirty="0" smtClean="0"/>
              <a:t>,</a:t>
            </a:r>
            <a:r>
              <a:rPr lang="en-GB" sz="2200" dirty="0" smtClean="0"/>
              <a:t> </a:t>
            </a:r>
            <a:r>
              <a:rPr lang="en-GB" sz="2200" dirty="0"/>
              <a:t>© 1999* Institute for </a:t>
            </a:r>
            <a:endParaRPr lang="sk-SK" sz="2200" dirty="0" smtClean="0"/>
          </a:p>
          <a:p>
            <a:pPr marL="0" indent="0">
              <a:buNone/>
            </a:pPr>
            <a:r>
              <a:rPr lang="sk-SK" sz="2200" dirty="0" smtClean="0"/>
              <a:t>             </a:t>
            </a:r>
            <a:r>
              <a:rPr lang="en-GB" sz="2200" dirty="0" smtClean="0"/>
              <a:t>Sociology</a:t>
            </a:r>
            <a:r>
              <a:rPr lang="sk-SK" sz="2200" dirty="0" smtClean="0"/>
              <a:t>, </a:t>
            </a:r>
            <a:r>
              <a:rPr lang="en-GB" sz="2200" dirty="0"/>
              <a:t>Published with the support of </a:t>
            </a:r>
            <a:r>
              <a:rPr lang="en-GB" sz="2200" dirty="0" smtClean="0"/>
              <a:t>UNESCO</a:t>
            </a:r>
            <a:r>
              <a:rPr lang="en-GB" sz="2200" dirty="0"/>
              <a:t>, </a:t>
            </a:r>
            <a:r>
              <a:rPr lang="en-GB" sz="2200" dirty="0" smtClean="0"/>
              <a:t>Paris  </a:t>
            </a:r>
            <a:endParaRPr lang="sk-SK" sz="2200" dirty="0" smtClean="0"/>
          </a:p>
          <a:p>
            <a:pPr marL="0" indent="0">
              <a:buNone/>
            </a:pPr>
            <a:r>
              <a:rPr lang="en-GB" sz="2200" dirty="0" smtClean="0"/>
              <a:t>            </a:t>
            </a:r>
            <a:r>
              <a:rPr lang="sk-SK" sz="2200" dirty="0" smtClean="0"/>
              <a:t> </a:t>
            </a:r>
            <a:r>
              <a:rPr lang="en-GB" sz="2200" dirty="0" smtClean="0"/>
              <a:t>ISBN </a:t>
            </a:r>
            <a:r>
              <a:rPr lang="en-GB" sz="2200" dirty="0"/>
              <a:t>80-85544-24-5</a:t>
            </a:r>
            <a:endParaRPr lang="sk-SK" sz="2200" dirty="0"/>
          </a:p>
          <a:p>
            <a:pPr marL="0" indent="0">
              <a:buNone/>
            </a:pPr>
            <a:endParaRPr lang="sk-SK" sz="2200" dirty="0"/>
          </a:p>
          <a:p>
            <a:pPr marL="457200" lvl="1" indent="0">
              <a:buNone/>
            </a:pPr>
            <a:endParaRPr lang="sk-SK" sz="2000" dirty="0"/>
          </a:p>
        </p:txBody>
      </p:sp>
    </p:spTree>
    <p:extLst>
      <p:ext uri="{BB962C8B-B14F-4D97-AF65-F5344CB8AC3E}">
        <p14:creationId xmlns:p14="http://schemas.microsoft.com/office/powerpoint/2010/main" val="3480545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a:bodyPr>
          <a:lstStyle/>
          <a:p>
            <a:pPr lvl="0"/>
            <a:r>
              <a:rPr lang="en-GB" sz="2000" dirty="0"/>
              <a:t>Conference with foreign participants </a:t>
            </a:r>
            <a:r>
              <a:rPr lang="en-GB" sz="2000" b="1" dirty="0"/>
              <a:t>Euro-regions and regional development in the contexts of integration</a:t>
            </a:r>
            <a:r>
              <a:rPr lang="en-GB" sz="2000" dirty="0"/>
              <a:t>, which took place in November 2003 in Bratislava</a:t>
            </a:r>
            <a:r>
              <a:rPr lang="en-GB" sz="2000" dirty="0" smtClean="0"/>
              <a:t>.</a:t>
            </a:r>
            <a:endParaRPr lang="sk-SK" sz="2000" dirty="0" smtClean="0"/>
          </a:p>
          <a:p>
            <a:pPr marL="0" indent="0">
              <a:buNone/>
            </a:pPr>
            <a:r>
              <a:rPr lang="sk-SK" sz="2000" dirty="0" smtClean="0"/>
              <a:t>      </a:t>
            </a:r>
            <a:r>
              <a:rPr lang="en-GB" sz="2000" dirty="0" smtClean="0"/>
              <a:t>The </a:t>
            </a:r>
            <a:r>
              <a:rPr lang="en-GB" sz="2000" dirty="0"/>
              <a:t>output of the conference was a publication</a:t>
            </a:r>
            <a:r>
              <a:rPr lang="en-GB" sz="2000" dirty="0" smtClean="0"/>
              <a:t>:</a:t>
            </a:r>
            <a:endParaRPr lang="sk-SK" sz="2000" dirty="0" smtClean="0"/>
          </a:p>
          <a:p>
            <a:pPr marL="0" indent="0">
              <a:buNone/>
            </a:pPr>
            <a:r>
              <a:rPr lang="sk-SK" sz="2000" b="1" dirty="0" smtClean="0"/>
              <a:t>      </a:t>
            </a:r>
            <a:r>
              <a:rPr lang="en-GB" sz="2000" b="1" dirty="0" smtClean="0"/>
              <a:t>The </a:t>
            </a:r>
            <a:r>
              <a:rPr lang="en-GB" sz="2000" b="1" dirty="0"/>
              <a:t>Regional Development of Slovakia in European Integration Contexts </a:t>
            </a:r>
            <a:endParaRPr lang="sk-SK" sz="2000" b="1" dirty="0" smtClean="0"/>
          </a:p>
          <a:p>
            <a:pPr marL="0" indent="0">
              <a:buNone/>
            </a:pPr>
            <a:r>
              <a:rPr lang="sk-SK" sz="2000" b="1" dirty="0"/>
              <a:t> </a:t>
            </a:r>
            <a:r>
              <a:rPr lang="sk-SK" sz="2000" b="1" dirty="0" smtClean="0"/>
              <a:t>     </a:t>
            </a:r>
            <a:r>
              <a:rPr lang="en-GB" sz="2000" b="1" dirty="0" smtClean="0"/>
              <a:t>(Regions</a:t>
            </a:r>
            <a:r>
              <a:rPr lang="en-GB" sz="2000" b="1" dirty="0"/>
              <a:t>, Border Regions, Euro-regions</a:t>
            </a:r>
            <a:r>
              <a:rPr lang="en-GB" sz="2000" b="1" dirty="0" smtClean="0"/>
              <a:t>)</a:t>
            </a:r>
            <a:r>
              <a:rPr lang="sk-SK" sz="2000" b="1" dirty="0" smtClean="0"/>
              <a:t>, </a:t>
            </a:r>
            <a:r>
              <a:rPr lang="en-GB" sz="2000" dirty="0"/>
              <a:t>Editor: </a:t>
            </a:r>
            <a:r>
              <a:rPr lang="en-GB" sz="2000" dirty="0" err="1"/>
              <a:t>Ľubomír</a:t>
            </a:r>
            <a:r>
              <a:rPr lang="en-GB" sz="2000" dirty="0"/>
              <a:t> </a:t>
            </a:r>
            <a:r>
              <a:rPr lang="en-GB" sz="2000" dirty="0" err="1" smtClean="0"/>
              <a:t>Falťan</a:t>
            </a:r>
            <a:r>
              <a:rPr lang="sk-SK" sz="2000" dirty="0" smtClean="0"/>
              <a:t>, </a:t>
            </a:r>
            <a:r>
              <a:rPr lang="en-GB" sz="2000" dirty="0"/>
              <a:t>NK </a:t>
            </a:r>
            <a:endParaRPr lang="sk-SK" sz="2000" dirty="0" smtClean="0"/>
          </a:p>
          <a:p>
            <a:pPr marL="0" indent="0">
              <a:buNone/>
            </a:pPr>
            <a:r>
              <a:rPr lang="sk-SK" sz="2000" dirty="0"/>
              <a:t> </a:t>
            </a:r>
            <a:r>
              <a:rPr lang="sk-SK" sz="2000" dirty="0" smtClean="0"/>
              <a:t>     </a:t>
            </a:r>
            <a:r>
              <a:rPr lang="en-GB" sz="2000" dirty="0" smtClean="0"/>
              <a:t>UNESCO-MOST</a:t>
            </a:r>
            <a:r>
              <a:rPr lang="en-GB" sz="2000" dirty="0"/>
              <a:t>, Institute for Sociology of the Slovak Academy of Sciences</a:t>
            </a:r>
            <a:r>
              <a:rPr lang="en-GB" sz="2000" dirty="0" smtClean="0"/>
              <a:t>,</a:t>
            </a:r>
            <a:endParaRPr lang="sk-SK" sz="2000" dirty="0" smtClean="0"/>
          </a:p>
          <a:p>
            <a:pPr marL="0" indent="0">
              <a:buNone/>
            </a:pPr>
            <a:r>
              <a:rPr lang="sk-SK" sz="2000" dirty="0"/>
              <a:t> </a:t>
            </a:r>
            <a:r>
              <a:rPr lang="sk-SK" sz="2000" dirty="0" smtClean="0"/>
              <a:t>     </a:t>
            </a:r>
            <a:r>
              <a:rPr lang="en-GB" sz="2000" dirty="0" smtClean="0"/>
              <a:t>Bratislava 2004</a:t>
            </a:r>
            <a:r>
              <a:rPr lang="sk-SK" sz="2000" dirty="0" smtClean="0"/>
              <a:t>, </a:t>
            </a:r>
            <a:r>
              <a:rPr lang="en-GB" sz="2000" dirty="0"/>
              <a:t>ISBN </a:t>
            </a:r>
            <a:r>
              <a:rPr lang="en-GB" sz="2000" dirty="0" smtClean="0"/>
              <a:t>80-85544-37-7</a:t>
            </a:r>
            <a:endParaRPr lang="sk-SK" sz="2000" dirty="0" smtClean="0"/>
          </a:p>
          <a:p>
            <a:pPr marL="0" indent="0">
              <a:buNone/>
            </a:pPr>
            <a:endParaRPr lang="sk-SK" sz="2000" dirty="0"/>
          </a:p>
          <a:p>
            <a:pPr marL="0" indent="0">
              <a:buNone/>
            </a:pPr>
            <a:r>
              <a:rPr lang="en-GB" sz="2000" b="1" dirty="0" smtClean="0"/>
              <a:t> </a:t>
            </a:r>
            <a:endParaRPr lang="sk-SK" sz="2000" dirty="0"/>
          </a:p>
          <a:p>
            <a:pPr marL="0" indent="0">
              <a:buNone/>
            </a:pPr>
            <a:endParaRPr lang="sk-SK" sz="2000" dirty="0"/>
          </a:p>
          <a:p>
            <a:pPr marL="0" lvl="0" indent="0">
              <a:buNone/>
            </a:pPr>
            <a:endParaRPr lang="sk-SK" sz="2800" dirty="0"/>
          </a:p>
          <a:p>
            <a:endParaRPr lang="sk-SK" sz="2800" dirty="0"/>
          </a:p>
        </p:txBody>
      </p:sp>
    </p:spTree>
    <p:extLst>
      <p:ext uri="{BB962C8B-B14F-4D97-AF65-F5344CB8AC3E}">
        <p14:creationId xmlns:p14="http://schemas.microsoft.com/office/powerpoint/2010/main" val="3223524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a:bodyPr>
          <a:lstStyle/>
          <a:p>
            <a:pPr lvl="0"/>
            <a:r>
              <a:rPr lang="en-GB" sz="2000" dirty="0"/>
              <a:t>National conference </a:t>
            </a:r>
            <a:r>
              <a:rPr lang="en-GB" sz="2000" b="1" dirty="0"/>
              <a:t>Poverty in Slovak Society and the Relation of Slovak Society to Poverty,</a:t>
            </a:r>
            <a:r>
              <a:rPr lang="en-GB" sz="2000" dirty="0"/>
              <a:t> which took place in Bratislava from November 14</a:t>
            </a:r>
            <a:r>
              <a:rPr lang="en-GB" sz="2000" baseline="30000" dirty="0"/>
              <a:t>th</a:t>
            </a:r>
            <a:r>
              <a:rPr lang="en-GB" sz="2000" dirty="0"/>
              <a:t> to 16</a:t>
            </a:r>
            <a:r>
              <a:rPr lang="en-GB" sz="2000" baseline="30000" dirty="0"/>
              <a:t>th</a:t>
            </a:r>
            <a:r>
              <a:rPr lang="en-GB" sz="2000" dirty="0"/>
              <a:t> 2005. The conference was held with the cooperation of the Institute for Sociology of the Slovak Academy of Sciences and the Friedrich Ebert Foundation. </a:t>
            </a:r>
            <a:endParaRPr lang="sk-SK" sz="2000" dirty="0"/>
          </a:p>
          <a:p>
            <a:pPr marL="0" indent="0">
              <a:buNone/>
            </a:pPr>
            <a:r>
              <a:rPr lang="sk-SK" sz="2000" dirty="0" smtClean="0"/>
              <a:t>      </a:t>
            </a:r>
            <a:r>
              <a:rPr lang="en-GB" sz="2000" dirty="0" smtClean="0"/>
              <a:t>The </a:t>
            </a:r>
            <a:r>
              <a:rPr lang="en-GB" sz="2000" dirty="0"/>
              <a:t>output of the conference was a publication:</a:t>
            </a:r>
            <a:endParaRPr lang="sk-SK" sz="2000" dirty="0"/>
          </a:p>
          <a:p>
            <a:pPr marL="0" indent="0">
              <a:buNone/>
            </a:pPr>
            <a:r>
              <a:rPr lang="sk-SK" sz="2000" b="1" dirty="0" smtClean="0"/>
              <a:t>      </a:t>
            </a:r>
            <a:r>
              <a:rPr lang="en-GB" sz="2000" b="1" dirty="0" smtClean="0"/>
              <a:t>Poverty </a:t>
            </a:r>
            <a:r>
              <a:rPr lang="en-GB" sz="2000" b="1" dirty="0"/>
              <a:t>in Slovak Society and the Relation of Slovak Society to Poverty</a:t>
            </a:r>
            <a:r>
              <a:rPr lang="en-GB" sz="2000" dirty="0"/>
              <a:t> </a:t>
            </a:r>
            <a:endParaRPr lang="sk-SK" sz="2000" dirty="0"/>
          </a:p>
          <a:p>
            <a:pPr marL="0" indent="0">
              <a:buNone/>
            </a:pPr>
            <a:r>
              <a:rPr lang="sk-SK" sz="2000" dirty="0" smtClean="0"/>
              <a:t>      </a:t>
            </a:r>
            <a:r>
              <a:rPr lang="en-GB" sz="2000" dirty="0" smtClean="0"/>
              <a:t>Editors</a:t>
            </a:r>
            <a:r>
              <a:rPr lang="en-GB" sz="2000" dirty="0"/>
              <a:t>: </a:t>
            </a:r>
            <a:r>
              <a:rPr lang="en-GB" sz="2000" dirty="0" err="1"/>
              <a:t>PhDr</a:t>
            </a:r>
            <a:r>
              <a:rPr lang="en-GB" sz="2000" dirty="0"/>
              <a:t>. Zuzana </a:t>
            </a:r>
            <a:r>
              <a:rPr lang="en-GB" sz="2000" dirty="0" err="1"/>
              <a:t>Kusá</a:t>
            </a:r>
            <a:r>
              <a:rPr lang="en-GB" sz="2000" dirty="0"/>
              <a:t>, </a:t>
            </a:r>
            <a:r>
              <a:rPr lang="en-GB" sz="2000" dirty="0" err="1"/>
              <a:t>CSc</a:t>
            </a:r>
            <a:r>
              <a:rPr lang="en-GB" sz="2000" dirty="0"/>
              <a:t>., Mgr. Roman </a:t>
            </a:r>
            <a:r>
              <a:rPr lang="en-GB" sz="2000" dirty="0" err="1"/>
              <a:t>Džambazovič</a:t>
            </a:r>
            <a:r>
              <a:rPr lang="en-GB" sz="2000" dirty="0"/>
              <a:t>, PhD</a:t>
            </a:r>
            <a:r>
              <a:rPr lang="en-GB" sz="2000" dirty="0" smtClean="0"/>
              <a:t>.</a:t>
            </a:r>
            <a:r>
              <a:rPr lang="sk-SK" sz="2000" dirty="0" smtClean="0"/>
              <a:t>,</a:t>
            </a:r>
            <a:endParaRPr lang="sk-SK" sz="2000" dirty="0"/>
          </a:p>
          <a:p>
            <a:pPr marL="0" indent="0">
              <a:buNone/>
            </a:pPr>
            <a:r>
              <a:rPr lang="sk-SK" sz="2000" dirty="0" smtClean="0"/>
              <a:t>      </a:t>
            </a:r>
            <a:r>
              <a:rPr lang="en-GB" sz="2000" dirty="0" smtClean="0"/>
              <a:t>Bratislava 2006</a:t>
            </a:r>
            <a:r>
              <a:rPr lang="sk-SK" sz="2000" dirty="0" smtClean="0"/>
              <a:t>, </a:t>
            </a:r>
            <a:r>
              <a:rPr lang="en-GB" sz="2000" dirty="0"/>
              <a:t>© National Committee NK UNESCO-MOST, Institute for </a:t>
            </a:r>
            <a:endParaRPr lang="sk-SK" sz="2000" dirty="0" smtClean="0"/>
          </a:p>
          <a:p>
            <a:pPr marL="0" indent="0">
              <a:buNone/>
            </a:pPr>
            <a:r>
              <a:rPr lang="sk-SK" sz="2000" dirty="0"/>
              <a:t> </a:t>
            </a:r>
            <a:r>
              <a:rPr lang="sk-SK" sz="2000" dirty="0" smtClean="0"/>
              <a:t>     </a:t>
            </a:r>
            <a:r>
              <a:rPr lang="en-GB" sz="2000" dirty="0" smtClean="0"/>
              <a:t>Sociology </a:t>
            </a:r>
            <a:r>
              <a:rPr lang="en-GB" sz="2000" dirty="0"/>
              <a:t>of the Slovak Academy of </a:t>
            </a:r>
            <a:r>
              <a:rPr lang="en-GB" sz="2000" dirty="0" smtClean="0"/>
              <a:t>Sciences</a:t>
            </a:r>
            <a:r>
              <a:rPr lang="sk-SK" sz="2000" dirty="0" smtClean="0"/>
              <a:t>,</a:t>
            </a:r>
            <a:r>
              <a:rPr lang="en-GB" sz="2000" dirty="0" smtClean="0"/>
              <a:t> </a:t>
            </a:r>
            <a:r>
              <a:rPr lang="en-GB" sz="2000" dirty="0"/>
              <a:t>ISBN 80-85544-43-1</a:t>
            </a:r>
            <a:endParaRPr lang="sk-SK" sz="2000" dirty="0"/>
          </a:p>
          <a:p>
            <a:pPr marL="0" indent="0">
              <a:buNone/>
            </a:pPr>
            <a:endParaRPr lang="sk-SK" sz="2000" dirty="0"/>
          </a:p>
          <a:p>
            <a:endParaRPr lang="sk-SK" sz="2000" dirty="0"/>
          </a:p>
        </p:txBody>
      </p:sp>
    </p:spTree>
    <p:extLst>
      <p:ext uri="{BB962C8B-B14F-4D97-AF65-F5344CB8AC3E}">
        <p14:creationId xmlns:p14="http://schemas.microsoft.com/office/powerpoint/2010/main" val="3344199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a:bodyPr>
          <a:lstStyle/>
          <a:p>
            <a:pPr lvl="0"/>
            <a:r>
              <a:rPr lang="en-GB" sz="2000" dirty="0"/>
              <a:t>International conference </a:t>
            </a:r>
            <a:r>
              <a:rPr lang="en-GB" sz="2000" b="1" dirty="0"/>
              <a:t>Regional Disparities in Central Europe</a:t>
            </a:r>
            <a:r>
              <a:rPr lang="en-GB" sz="2000" dirty="0"/>
              <a:t>, organised by the National Committee of UNESCO-MOST in cooperation with the Institute for Sociology of the Slovak Academy of Sciences  and the French Institute CEFRES in Prague. The conference was held in Bratislava from October 25</a:t>
            </a:r>
            <a:r>
              <a:rPr lang="en-GB" sz="2000" baseline="30000" dirty="0"/>
              <a:t>th</a:t>
            </a:r>
            <a:r>
              <a:rPr lang="en-GB" sz="2000" dirty="0"/>
              <a:t> to 26</a:t>
            </a:r>
            <a:r>
              <a:rPr lang="en-GB" sz="2000" baseline="30000" dirty="0"/>
              <a:t>th</a:t>
            </a:r>
            <a:r>
              <a:rPr lang="en-GB" sz="2000" dirty="0"/>
              <a:t> 2007.</a:t>
            </a:r>
            <a:endParaRPr lang="sk-SK" sz="2000" dirty="0"/>
          </a:p>
          <a:p>
            <a:pPr marL="0" indent="0">
              <a:buNone/>
            </a:pPr>
            <a:r>
              <a:rPr lang="sk-SK" sz="2000" dirty="0" smtClean="0"/>
              <a:t>      </a:t>
            </a:r>
            <a:r>
              <a:rPr lang="en-GB" sz="2000" dirty="0" smtClean="0"/>
              <a:t>The </a:t>
            </a:r>
            <a:r>
              <a:rPr lang="en-GB" sz="2000" dirty="0"/>
              <a:t>output of the conference was a publication</a:t>
            </a:r>
            <a:r>
              <a:rPr lang="en-GB" sz="2000" dirty="0" smtClean="0"/>
              <a:t>:</a:t>
            </a:r>
            <a:endParaRPr lang="sk-SK" sz="2000" dirty="0" smtClean="0"/>
          </a:p>
          <a:p>
            <a:pPr marL="0" indent="0">
              <a:buNone/>
            </a:pPr>
            <a:r>
              <a:rPr lang="sk-SK" sz="2000" b="1" dirty="0" smtClean="0"/>
              <a:t>      </a:t>
            </a:r>
            <a:r>
              <a:rPr lang="en-GB" sz="2000" b="1" dirty="0" smtClean="0"/>
              <a:t>Regional </a:t>
            </a:r>
            <a:r>
              <a:rPr lang="en-GB" sz="2000" b="1" dirty="0"/>
              <a:t>Disparities in Central </a:t>
            </a:r>
            <a:r>
              <a:rPr lang="en-GB" sz="2000" b="1" dirty="0" smtClean="0"/>
              <a:t>Europe</a:t>
            </a:r>
            <a:r>
              <a:rPr lang="sk-SK" sz="2000" b="1" dirty="0" smtClean="0"/>
              <a:t>, </a:t>
            </a:r>
            <a:r>
              <a:rPr lang="en-GB" sz="2000" dirty="0" smtClean="0"/>
              <a:t>Editor</a:t>
            </a:r>
            <a:r>
              <a:rPr lang="en-GB" sz="2000" dirty="0"/>
              <a:t>: Peter </a:t>
            </a:r>
            <a:r>
              <a:rPr lang="en-GB" sz="2000" dirty="0" err="1"/>
              <a:t>Gajdoš</a:t>
            </a:r>
            <a:endParaRPr lang="sk-SK" sz="2000" dirty="0"/>
          </a:p>
          <a:p>
            <a:pPr marL="0" indent="0">
              <a:buNone/>
            </a:pPr>
            <a:r>
              <a:rPr lang="sk-SK" sz="2000" dirty="0" smtClean="0"/>
              <a:t>      </a:t>
            </a:r>
            <a:r>
              <a:rPr lang="en-GB" sz="2000" dirty="0" smtClean="0"/>
              <a:t>Slovak </a:t>
            </a:r>
            <a:r>
              <a:rPr lang="en-GB" sz="2000" dirty="0"/>
              <a:t>commission for UNESCO: NK-MOST Bratislava, Institute for </a:t>
            </a:r>
            <a:endParaRPr lang="sk-SK" sz="2000" dirty="0" smtClean="0"/>
          </a:p>
          <a:p>
            <a:pPr marL="0" indent="0">
              <a:buNone/>
            </a:pPr>
            <a:r>
              <a:rPr lang="sk-SK" sz="2000" dirty="0"/>
              <a:t> </a:t>
            </a:r>
            <a:r>
              <a:rPr lang="sk-SK" sz="2000" dirty="0" smtClean="0"/>
              <a:t>     </a:t>
            </a:r>
            <a:r>
              <a:rPr lang="en-GB" sz="2000" dirty="0" smtClean="0"/>
              <a:t>Sociology </a:t>
            </a:r>
            <a:r>
              <a:rPr lang="en-GB" sz="2000" dirty="0"/>
              <a:t>of the Slovak Academy of Sciences, </a:t>
            </a:r>
            <a:r>
              <a:rPr lang="en-GB" sz="2000" dirty="0" smtClean="0"/>
              <a:t>2008,</a:t>
            </a:r>
            <a:r>
              <a:rPr lang="sk-SK" sz="2000" dirty="0" smtClean="0"/>
              <a:t> </a:t>
            </a:r>
            <a:r>
              <a:rPr lang="en-GB" sz="2000" dirty="0" smtClean="0"/>
              <a:t>ISBN 978-80-85544-</a:t>
            </a:r>
            <a:endParaRPr lang="sk-SK" sz="2000" dirty="0" smtClean="0"/>
          </a:p>
          <a:p>
            <a:pPr marL="0" indent="0">
              <a:buNone/>
            </a:pPr>
            <a:r>
              <a:rPr lang="sk-SK" sz="2000" dirty="0"/>
              <a:t> </a:t>
            </a:r>
            <a:r>
              <a:rPr lang="sk-SK" sz="2000" dirty="0" smtClean="0"/>
              <a:t>     </a:t>
            </a:r>
            <a:r>
              <a:rPr lang="en-GB" sz="2000" dirty="0" smtClean="0"/>
              <a:t>56-5</a:t>
            </a:r>
            <a:endParaRPr lang="sk-SK" sz="2000" dirty="0"/>
          </a:p>
          <a:p>
            <a:pPr marL="0" indent="0">
              <a:buNone/>
            </a:pPr>
            <a:endParaRPr lang="sk-SK" sz="2000" dirty="0"/>
          </a:p>
          <a:p>
            <a:endParaRPr lang="sk-SK" sz="2000" dirty="0"/>
          </a:p>
        </p:txBody>
      </p:sp>
    </p:spTree>
    <p:extLst>
      <p:ext uri="{BB962C8B-B14F-4D97-AF65-F5344CB8AC3E}">
        <p14:creationId xmlns:p14="http://schemas.microsoft.com/office/powerpoint/2010/main" val="3528304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lnSpcReduction="10000"/>
          </a:bodyPr>
          <a:lstStyle/>
          <a:p>
            <a:pPr lvl="0"/>
            <a:r>
              <a:rPr lang="en-GB" sz="2000" dirty="0"/>
              <a:t>International sub-regional conference </a:t>
            </a:r>
            <a:r>
              <a:rPr lang="en-GB" sz="2000" b="1" dirty="0"/>
              <a:t>Cross-Border Migration and its Implications for the Central European Area</a:t>
            </a:r>
            <a:r>
              <a:rPr lang="en-GB" sz="2000" dirty="0"/>
              <a:t>, organised by the Slovak Committee of UNESCO-MOST in cooperation with partners from the Czech republic, Poland and Slovenia. The conference received financial support from the </a:t>
            </a:r>
            <a:r>
              <a:rPr lang="en-GB" sz="2000" dirty="0" err="1"/>
              <a:t>Vysehrad</a:t>
            </a:r>
            <a:r>
              <a:rPr lang="en-GB" sz="2000" dirty="0"/>
              <a:t> fund. Specialists from the following countries attended the conference: Slovakia, Czech republic, Austria, Poland, Hungary, Slovenia, United Kingdom; there was also a paper from Belarus.</a:t>
            </a:r>
            <a:endParaRPr lang="sk-SK" sz="2000" dirty="0"/>
          </a:p>
          <a:p>
            <a:pPr marL="0" indent="0">
              <a:buNone/>
            </a:pPr>
            <a:r>
              <a:rPr lang="sk-SK" sz="2000" dirty="0" smtClean="0"/>
              <a:t>      </a:t>
            </a:r>
            <a:r>
              <a:rPr lang="en-GB" sz="2000" dirty="0" smtClean="0"/>
              <a:t>The </a:t>
            </a:r>
            <a:r>
              <a:rPr lang="en-GB" sz="2000" dirty="0"/>
              <a:t>output of the conference was a publication</a:t>
            </a:r>
            <a:r>
              <a:rPr lang="en-GB" sz="2000" dirty="0" smtClean="0"/>
              <a:t>:</a:t>
            </a:r>
            <a:endParaRPr lang="sk-SK" sz="2000" dirty="0" smtClean="0"/>
          </a:p>
          <a:p>
            <a:pPr marL="0" indent="0">
              <a:buNone/>
            </a:pPr>
            <a:r>
              <a:rPr lang="sk-SK" sz="2000" b="1" dirty="0" smtClean="0"/>
              <a:t>      </a:t>
            </a:r>
            <a:r>
              <a:rPr lang="en-GB" sz="2000" b="1" dirty="0" smtClean="0"/>
              <a:t>Cross-Border </a:t>
            </a:r>
            <a:r>
              <a:rPr lang="en-GB" sz="2000" b="1" dirty="0"/>
              <a:t>Migration and its Implications for the Central </a:t>
            </a:r>
            <a:r>
              <a:rPr lang="en-GB" sz="2000" b="1" dirty="0" smtClean="0"/>
              <a:t>European</a:t>
            </a:r>
            <a:endParaRPr lang="sk-SK" sz="2000" b="1" dirty="0" smtClean="0"/>
          </a:p>
          <a:p>
            <a:pPr marL="0" indent="0">
              <a:buNone/>
            </a:pPr>
            <a:r>
              <a:rPr lang="sk-SK" sz="2000" b="1" dirty="0"/>
              <a:t> </a:t>
            </a:r>
            <a:r>
              <a:rPr lang="sk-SK" sz="2000" b="1" dirty="0" smtClean="0"/>
              <a:t>  </a:t>
            </a:r>
            <a:r>
              <a:rPr lang="en-GB" sz="2000" b="1" dirty="0" smtClean="0"/>
              <a:t> </a:t>
            </a:r>
            <a:r>
              <a:rPr lang="sk-SK" sz="2000" b="1" dirty="0" smtClean="0"/>
              <a:t>  </a:t>
            </a:r>
            <a:r>
              <a:rPr lang="en-GB" sz="2000" b="1" dirty="0" smtClean="0"/>
              <a:t>Area</a:t>
            </a:r>
            <a:r>
              <a:rPr lang="sk-SK" sz="2000" b="1" dirty="0" smtClean="0"/>
              <a:t>,</a:t>
            </a:r>
            <a:endParaRPr lang="sk-SK" sz="2000" dirty="0"/>
          </a:p>
          <a:p>
            <a:pPr marL="0" indent="0">
              <a:buNone/>
            </a:pPr>
            <a:r>
              <a:rPr lang="sk-SK" sz="2000" dirty="0" smtClean="0"/>
              <a:t>      </a:t>
            </a:r>
            <a:r>
              <a:rPr lang="en-GB" sz="2000" dirty="0" smtClean="0"/>
              <a:t>Edited </a:t>
            </a:r>
            <a:r>
              <a:rPr lang="en-GB" sz="2000" dirty="0"/>
              <a:t>by </a:t>
            </a:r>
            <a:r>
              <a:rPr lang="en-GB" sz="2000" dirty="0" err="1"/>
              <a:t>Ľubomír</a:t>
            </a:r>
            <a:r>
              <a:rPr lang="en-GB" sz="2000" dirty="0"/>
              <a:t> </a:t>
            </a:r>
            <a:r>
              <a:rPr lang="en-GB" sz="2000" dirty="0" err="1" smtClean="0"/>
              <a:t>Falťan</a:t>
            </a:r>
            <a:r>
              <a:rPr lang="sk-SK" sz="2000" dirty="0" smtClean="0"/>
              <a:t>, </a:t>
            </a:r>
            <a:r>
              <a:rPr lang="en-GB" sz="2000" dirty="0" smtClean="0"/>
              <a:t>MOST </a:t>
            </a:r>
            <a:r>
              <a:rPr lang="en-GB" sz="2000" dirty="0"/>
              <a:t>UNESCO, Bratislava </a:t>
            </a:r>
            <a:r>
              <a:rPr lang="en-GB" sz="2000" dirty="0" smtClean="0"/>
              <a:t>2015</a:t>
            </a:r>
            <a:r>
              <a:rPr lang="sk-SK" sz="2000" dirty="0" smtClean="0"/>
              <a:t>, </a:t>
            </a:r>
            <a:r>
              <a:rPr lang="en-GB" sz="2000" dirty="0" smtClean="0"/>
              <a:t>ISBN 978-80-</a:t>
            </a:r>
            <a:endParaRPr lang="sk-SK" sz="2000" dirty="0" smtClean="0"/>
          </a:p>
          <a:p>
            <a:pPr marL="0" indent="0">
              <a:buNone/>
            </a:pPr>
            <a:r>
              <a:rPr lang="sk-SK" sz="2000" dirty="0"/>
              <a:t> </a:t>
            </a:r>
            <a:r>
              <a:rPr lang="sk-SK" sz="2000" dirty="0" smtClean="0"/>
              <a:t>     </a:t>
            </a:r>
            <a:r>
              <a:rPr lang="en-GB" sz="2000" dirty="0" smtClean="0"/>
              <a:t>85544-88-6</a:t>
            </a:r>
            <a:endParaRPr lang="sk-SK" sz="2000" dirty="0"/>
          </a:p>
          <a:p>
            <a:pPr marL="0" indent="0">
              <a:buNone/>
            </a:pPr>
            <a:r>
              <a:rPr lang="sk-SK" sz="2000" dirty="0" smtClean="0"/>
              <a:t>      </a:t>
            </a:r>
            <a:r>
              <a:rPr lang="en-GB" sz="2000" dirty="0" smtClean="0"/>
              <a:t>Published </a:t>
            </a:r>
            <a:r>
              <a:rPr lang="en-GB" sz="2000" dirty="0"/>
              <a:t>with the financial support of the Slovak Committee for </a:t>
            </a:r>
            <a:r>
              <a:rPr lang="en-GB" sz="2000" dirty="0" smtClean="0"/>
              <a:t>UNESCO-</a:t>
            </a:r>
            <a:endParaRPr lang="sk-SK" sz="2000" dirty="0" smtClean="0"/>
          </a:p>
          <a:p>
            <a:pPr marL="0" indent="0">
              <a:buNone/>
            </a:pPr>
            <a:r>
              <a:rPr lang="sk-SK" sz="2000" dirty="0"/>
              <a:t> </a:t>
            </a:r>
            <a:r>
              <a:rPr lang="sk-SK" sz="2000" dirty="0" smtClean="0"/>
              <a:t>     </a:t>
            </a:r>
            <a:r>
              <a:rPr lang="en-GB" sz="2000" dirty="0" smtClean="0"/>
              <a:t>MOST </a:t>
            </a:r>
            <a:r>
              <a:rPr lang="en-GB" sz="2000" dirty="0"/>
              <a:t>Programme</a:t>
            </a:r>
            <a:endParaRPr lang="sk-SK" sz="2000" dirty="0"/>
          </a:p>
          <a:p>
            <a:pPr marL="0" indent="0">
              <a:buNone/>
            </a:pPr>
            <a:endParaRPr lang="sk-SK" sz="2000" dirty="0"/>
          </a:p>
          <a:p>
            <a:endParaRPr lang="sk-SK" sz="2000" dirty="0"/>
          </a:p>
        </p:txBody>
      </p:sp>
    </p:spTree>
    <p:extLst>
      <p:ext uri="{BB962C8B-B14F-4D97-AF65-F5344CB8AC3E}">
        <p14:creationId xmlns:p14="http://schemas.microsoft.com/office/powerpoint/2010/main" val="1941646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sz="3200" b="1" dirty="0" smtClean="0"/>
              <a:t/>
            </a:r>
            <a:br>
              <a:rPr lang="sk-SK" sz="3200" b="1" dirty="0" smtClean="0"/>
            </a:br>
            <a:r>
              <a:rPr lang="en-GB" sz="3200" b="1" dirty="0" smtClean="0"/>
              <a:t>The </a:t>
            </a:r>
            <a:r>
              <a:rPr lang="en-GB" sz="3200" b="1" dirty="0"/>
              <a:t>event is organised under the auspices of the</a:t>
            </a:r>
            <a:r>
              <a:rPr lang="sk-SK" sz="3200" dirty="0"/>
              <a:t/>
            </a:r>
            <a:br>
              <a:rPr lang="sk-SK" sz="3200" dirty="0"/>
            </a:br>
            <a:r>
              <a:rPr lang="en-GB" sz="3200" b="1" dirty="0"/>
              <a:t>Slovak Presidency of the Council of the European Union</a:t>
            </a:r>
            <a:r>
              <a:rPr lang="sk-SK" sz="3200" dirty="0"/>
              <a:t/>
            </a:r>
            <a:br>
              <a:rPr lang="sk-SK" sz="3200" dirty="0"/>
            </a:br>
            <a:endParaRPr lang="sk-SK" sz="3200" dirty="0"/>
          </a:p>
        </p:txBody>
      </p:sp>
      <p:sp>
        <p:nvSpPr>
          <p:cNvPr id="3" name="Zástupný symbol obsahu 2"/>
          <p:cNvSpPr>
            <a:spLocks noGrp="1"/>
          </p:cNvSpPr>
          <p:nvPr>
            <p:ph idx="1"/>
          </p:nvPr>
        </p:nvSpPr>
        <p:spPr/>
        <p:txBody>
          <a:bodyPr>
            <a:normAutofit lnSpcReduction="10000"/>
          </a:bodyPr>
          <a:lstStyle/>
          <a:p>
            <a:endParaRPr lang="sk-SK" dirty="0" smtClean="0"/>
          </a:p>
          <a:p>
            <a:pPr marL="0" indent="0">
              <a:buNone/>
            </a:pPr>
            <a:endParaRPr lang="sk-SK" dirty="0" smtClean="0"/>
          </a:p>
          <a:p>
            <a:pPr marL="0" indent="0">
              <a:buNone/>
            </a:pPr>
            <a:endParaRPr lang="sk-SK" dirty="0"/>
          </a:p>
          <a:p>
            <a:pPr marL="0" indent="0">
              <a:buNone/>
            </a:pPr>
            <a:endParaRPr lang="sk-SK" dirty="0" smtClean="0"/>
          </a:p>
          <a:p>
            <a:pPr marL="0" indent="0">
              <a:buNone/>
            </a:pPr>
            <a:endParaRPr lang="sk-SK" dirty="0"/>
          </a:p>
          <a:p>
            <a:pPr marL="0" indent="0">
              <a:buNone/>
            </a:pPr>
            <a:r>
              <a:rPr lang="sk-SK" b="1" dirty="0" smtClean="0"/>
              <a:t>                   </a:t>
            </a:r>
            <a:r>
              <a:rPr lang="en-GB" b="1" dirty="0" smtClean="0"/>
              <a:t>September </a:t>
            </a:r>
            <a:r>
              <a:rPr lang="en-GB" b="1" dirty="0"/>
              <a:t>19</a:t>
            </a:r>
            <a:r>
              <a:rPr lang="en-GB" b="1" baseline="30000" dirty="0"/>
              <a:t>th</a:t>
            </a:r>
            <a:r>
              <a:rPr lang="en-GB" b="1" dirty="0"/>
              <a:t> – 21</a:t>
            </a:r>
            <a:r>
              <a:rPr lang="en-GB" b="1" baseline="30000" dirty="0"/>
              <a:t>st</a:t>
            </a:r>
            <a:r>
              <a:rPr lang="en-GB" b="1" dirty="0"/>
              <a:t> 2016</a:t>
            </a:r>
            <a:endParaRPr lang="sk-SK" dirty="0"/>
          </a:p>
          <a:p>
            <a:pPr marL="0" indent="0">
              <a:buNone/>
            </a:pPr>
            <a:endParaRPr lang="sk-SK" dirty="0"/>
          </a:p>
          <a:p>
            <a:pPr marL="0" indent="0">
              <a:buNone/>
            </a:pPr>
            <a:r>
              <a:rPr lang="sk-SK" b="1" dirty="0" smtClean="0"/>
              <a:t>         </a:t>
            </a:r>
            <a:r>
              <a:rPr lang="en-GB" b="1" dirty="0" smtClean="0"/>
              <a:t>       </a:t>
            </a:r>
            <a:r>
              <a:rPr lang="en-GB" b="1" dirty="0"/>
              <a:t>SAV </a:t>
            </a:r>
            <a:r>
              <a:rPr lang="en-GB" b="1" dirty="0" err="1"/>
              <a:t>Smolenice</a:t>
            </a:r>
            <a:r>
              <a:rPr lang="en-GB" b="1" dirty="0"/>
              <a:t> Congress Centre</a:t>
            </a:r>
            <a:endParaRPr lang="sk-SK" dirty="0"/>
          </a:p>
          <a:p>
            <a:pPr marL="0" indent="0">
              <a:buNone/>
            </a:pPr>
            <a:endParaRPr lang="sk-SK" dirty="0"/>
          </a:p>
        </p:txBody>
      </p:sp>
      <p:pic>
        <p:nvPicPr>
          <p:cNvPr id="4" name="Obrázok 3" descr="C:\Users\Maťa\Documents\UNESCO\Logo_SK PRES-01.png"/>
          <p:cNvPicPr/>
          <p:nvPr/>
        </p:nvPicPr>
        <p:blipFill>
          <a:blip r:embed="rId2">
            <a:extLst>
              <a:ext uri="{28A0092B-C50C-407E-A947-70E740481C1C}">
                <a14:useLocalDpi xmlns:a14="http://schemas.microsoft.com/office/drawing/2010/main" val="0"/>
              </a:ext>
            </a:extLst>
          </a:blip>
          <a:srcRect/>
          <a:stretch>
            <a:fillRect/>
          </a:stretch>
        </p:blipFill>
        <p:spPr bwMode="auto">
          <a:xfrm>
            <a:off x="2555776" y="1988840"/>
            <a:ext cx="3456384" cy="1908790"/>
          </a:xfrm>
          <a:prstGeom prst="rect">
            <a:avLst/>
          </a:prstGeom>
          <a:noFill/>
          <a:ln>
            <a:noFill/>
          </a:ln>
        </p:spPr>
      </p:pic>
    </p:spTree>
    <p:extLst>
      <p:ext uri="{BB962C8B-B14F-4D97-AF65-F5344CB8AC3E}">
        <p14:creationId xmlns:p14="http://schemas.microsoft.com/office/powerpoint/2010/main" val="10270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a:bodyPr>
          <a:lstStyle/>
          <a:p>
            <a:r>
              <a:rPr lang="en-GB" sz="2000" dirty="0"/>
              <a:t>Through the UNESCO-MOST Slovak Committee, two young sociologists from the Institute for Sociology of the Slovak Academy of Sciences participated from 2000 to 2001 in a </a:t>
            </a:r>
            <a:r>
              <a:rPr lang="en-GB" sz="2000" b="1" dirty="0"/>
              <a:t>JOINT UNESCO-MOST PROGRAMME / HARVARD UNIVERSITY INTERNATIONAL PROJECT; </a:t>
            </a:r>
            <a:r>
              <a:rPr lang="en-GB" sz="2000" dirty="0"/>
              <a:t>this was a comparative project entitled </a:t>
            </a:r>
            <a:r>
              <a:rPr lang="en-GB" sz="2000" b="1" dirty="0"/>
              <a:t>“Factors that Improve the Use of Research in Social Policy”</a:t>
            </a:r>
            <a:r>
              <a:rPr lang="en-GB" sz="2000" dirty="0"/>
              <a:t>. The project coordinator was: </a:t>
            </a:r>
            <a:r>
              <a:rPr lang="en-GB" sz="2000" dirty="0" err="1"/>
              <a:t>Prof.</a:t>
            </a:r>
            <a:r>
              <a:rPr lang="en-GB" sz="2000" dirty="0"/>
              <a:t> C. Weiss.</a:t>
            </a:r>
            <a:endParaRPr lang="sk-SK" sz="2000" dirty="0"/>
          </a:p>
          <a:p>
            <a:pPr marL="0" indent="0">
              <a:buNone/>
            </a:pPr>
            <a:r>
              <a:rPr lang="sk-SK" sz="2000" dirty="0" smtClean="0"/>
              <a:t>      </a:t>
            </a:r>
            <a:r>
              <a:rPr lang="en-GB" sz="2000" dirty="0" smtClean="0"/>
              <a:t>The </a:t>
            </a:r>
            <a:r>
              <a:rPr lang="en-GB" sz="2000" dirty="0"/>
              <a:t>publication output from the project were</a:t>
            </a:r>
            <a:r>
              <a:rPr lang="en-GB" sz="2000" dirty="0" smtClean="0"/>
              <a:t>:</a:t>
            </a:r>
            <a:endParaRPr lang="sk-SK" sz="2000" dirty="0" smtClean="0"/>
          </a:p>
          <a:p>
            <a:pPr marL="0" indent="0">
              <a:buNone/>
            </a:pPr>
            <a:r>
              <a:rPr lang="sk-SK" sz="2000" b="1" dirty="0" smtClean="0"/>
              <a:t>      </a:t>
            </a:r>
            <a:r>
              <a:rPr lang="en-GB" sz="2000" b="1" dirty="0" smtClean="0"/>
              <a:t>KLOBUCKÝ</a:t>
            </a:r>
            <a:r>
              <a:rPr lang="en-GB" sz="2000" b="1" dirty="0"/>
              <a:t>, </a:t>
            </a:r>
            <a:r>
              <a:rPr lang="en-GB" sz="2000" b="1" dirty="0" smtClean="0"/>
              <a:t>Robert </a:t>
            </a:r>
            <a:r>
              <a:rPr lang="en-GB" sz="2000" b="1" dirty="0"/>
              <a:t>- STRAPCOVÁ, </a:t>
            </a:r>
            <a:r>
              <a:rPr lang="en-GB" sz="2000" b="1" dirty="0" err="1"/>
              <a:t>Katarína</a:t>
            </a:r>
            <a:r>
              <a:rPr lang="en-GB" sz="2000" b="1" dirty="0"/>
              <a:t>. Knowledge Utilization in </a:t>
            </a:r>
            <a:endParaRPr lang="sk-SK" sz="2000" b="1" dirty="0" smtClean="0"/>
          </a:p>
          <a:p>
            <a:pPr marL="0" indent="0">
              <a:buNone/>
            </a:pPr>
            <a:r>
              <a:rPr lang="sk-SK" sz="2000" b="1" dirty="0"/>
              <a:t> </a:t>
            </a:r>
            <a:r>
              <a:rPr lang="sk-SK" sz="2000" b="1" dirty="0" smtClean="0"/>
              <a:t>     </a:t>
            </a:r>
            <a:r>
              <a:rPr lang="en-GB" sz="2000" b="1" dirty="0" smtClean="0"/>
              <a:t>Slovak </a:t>
            </a:r>
            <a:r>
              <a:rPr lang="en-GB" sz="2000" b="1" dirty="0"/>
              <a:t>Public Policy: The Roma Population Research Case Studies. In </a:t>
            </a:r>
            <a:endParaRPr lang="sk-SK" sz="2000" b="1" dirty="0" smtClean="0"/>
          </a:p>
          <a:p>
            <a:pPr marL="0" indent="0">
              <a:buNone/>
            </a:pPr>
            <a:r>
              <a:rPr lang="sk-SK" sz="2000" b="1" dirty="0"/>
              <a:t> </a:t>
            </a:r>
            <a:r>
              <a:rPr lang="sk-SK" sz="2000" b="1" dirty="0" smtClean="0"/>
              <a:t>     </a:t>
            </a:r>
            <a:r>
              <a:rPr lang="en-GB" sz="2000" b="1" dirty="0" err="1" smtClean="0"/>
              <a:t>Sociológia</a:t>
            </a:r>
            <a:r>
              <a:rPr lang="en-GB" sz="2000" b="1" dirty="0" smtClean="0"/>
              <a:t> </a:t>
            </a:r>
            <a:r>
              <a:rPr lang="en-GB" sz="2000" b="1" dirty="0"/>
              <a:t>- Slovak Sociological Review, 2002, vol. 34, issue 3, pp. </a:t>
            </a:r>
            <a:r>
              <a:rPr lang="en-GB" sz="2000" b="1" dirty="0" smtClean="0"/>
              <a:t>223-</a:t>
            </a:r>
            <a:endParaRPr lang="sk-SK" sz="2000" b="1" dirty="0" smtClean="0"/>
          </a:p>
          <a:p>
            <a:pPr marL="0" indent="0">
              <a:buNone/>
            </a:pPr>
            <a:r>
              <a:rPr lang="sk-SK" sz="2000" b="1" dirty="0"/>
              <a:t> </a:t>
            </a:r>
            <a:r>
              <a:rPr lang="sk-SK" sz="2000" b="1" dirty="0" smtClean="0"/>
              <a:t>     </a:t>
            </a:r>
            <a:r>
              <a:rPr lang="en-GB" sz="2000" b="1" dirty="0" smtClean="0"/>
              <a:t>250</a:t>
            </a:r>
            <a:r>
              <a:rPr lang="en-GB" sz="2000" b="1" dirty="0"/>
              <a:t>. (0.127 - IF2001). (2002 - Current Contents, WOS, SCOPUS). ISSN </a:t>
            </a:r>
            <a:endParaRPr lang="sk-SK" sz="2000" b="1" dirty="0" smtClean="0"/>
          </a:p>
          <a:p>
            <a:pPr marL="0" indent="0">
              <a:buNone/>
            </a:pPr>
            <a:r>
              <a:rPr lang="sk-SK" sz="2000" b="1" dirty="0"/>
              <a:t> </a:t>
            </a:r>
            <a:r>
              <a:rPr lang="sk-SK" sz="2000" b="1" dirty="0" smtClean="0"/>
              <a:t>     </a:t>
            </a:r>
            <a:r>
              <a:rPr lang="en-GB" sz="2000" b="1" dirty="0" smtClean="0"/>
              <a:t>0049-1225</a:t>
            </a:r>
            <a:endParaRPr lang="sk-SK" sz="2000" dirty="0"/>
          </a:p>
          <a:p>
            <a:pPr marL="0" indent="0">
              <a:buNone/>
            </a:pPr>
            <a:endParaRPr lang="sk-SK" sz="2000" dirty="0"/>
          </a:p>
          <a:p>
            <a:pPr marL="0" indent="0">
              <a:buNone/>
            </a:pPr>
            <a:endParaRPr lang="sk-SK" sz="2000" dirty="0"/>
          </a:p>
        </p:txBody>
      </p:sp>
    </p:spTree>
    <p:extLst>
      <p:ext uri="{BB962C8B-B14F-4D97-AF65-F5344CB8AC3E}">
        <p14:creationId xmlns:p14="http://schemas.microsoft.com/office/powerpoint/2010/main" val="2414229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a:bodyPr>
          <a:lstStyle/>
          <a:p>
            <a:r>
              <a:rPr lang="en-GB" sz="2000" b="1" dirty="0"/>
              <a:t>KLOBUCKÝ, Robert - STRAPCOVÁ, </a:t>
            </a:r>
            <a:r>
              <a:rPr lang="en-GB" sz="2000" b="1" dirty="0" err="1"/>
              <a:t>Katarína</a:t>
            </a:r>
            <a:r>
              <a:rPr lang="en-GB" sz="2000" b="1" dirty="0"/>
              <a:t>. Knowledge Utilization in Public Policy: the Case of Roma Population Research in Slovakia. In International Social Science Journal, 2004, vol. 56, issue 1, pp. 65-84. ISSN 3034-3037</a:t>
            </a:r>
            <a:endParaRPr lang="sk-SK" sz="2000" dirty="0"/>
          </a:p>
          <a:p>
            <a:pPr marL="0" indent="0">
              <a:buNone/>
            </a:pPr>
            <a:endParaRPr lang="sk-SK" sz="2000" dirty="0"/>
          </a:p>
        </p:txBody>
      </p:sp>
    </p:spTree>
    <p:extLst>
      <p:ext uri="{BB962C8B-B14F-4D97-AF65-F5344CB8AC3E}">
        <p14:creationId xmlns:p14="http://schemas.microsoft.com/office/powerpoint/2010/main" val="825792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b="1" dirty="0" err="1" smtClean="0"/>
              <a:t>Present</a:t>
            </a:r>
            <a:r>
              <a:rPr lang="sk-SK" sz="3200" b="1" dirty="0" smtClean="0"/>
              <a:t> </a:t>
            </a:r>
            <a:r>
              <a:rPr lang="sk-SK" sz="3200" b="1" dirty="0" err="1" smtClean="0"/>
              <a:t>situation</a:t>
            </a:r>
            <a:r>
              <a:rPr lang="sk-SK" sz="3200" b="1" dirty="0" smtClean="0"/>
              <a:t> and </a:t>
            </a:r>
            <a:r>
              <a:rPr lang="sk-SK" sz="3200" b="1" dirty="0" err="1" smtClean="0"/>
              <a:t>activities</a:t>
            </a:r>
            <a:r>
              <a:rPr lang="sk-SK" sz="3200" b="1" dirty="0" smtClean="0"/>
              <a:t> - I.</a:t>
            </a:r>
            <a:endParaRPr lang="sk-SK" sz="3200" b="1" dirty="0"/>
          </a:p>
        </p:txBody>
      </p:sp>
      <p:sp>
        <p:nvSpPr>
          <p:cNvPr id="3" name="Zástupný symbol obsahu 2"/>
          <p:cNvSpPr>
            <a:spLocks noGrp="1"/>
          </p:cNvSpPr>
          <p:nvPr>
            <p:ph idx="1"/>
          </p:nvPr>
        </p:nvSpPr>
        <p:spPr/>
        <p:txBody>
          <a:bodyPr>
            <a:normAutofit/>
          </a:bodyPr>
          <a:lstStyle/>
          <a:p>
            <a:r>
              <a:rPr lang="en-GB" sz="2000" dirty="0"/>
              <a:t>At present, within the IGC, Slovakia has been for the second election period the presiding country of Territorial Group II – Eastern Europe. As part of this presidency, Slovakia organised with partner countries (and research institutions from these countries) the above-mentioned sub-regional conference </a:t>
            </a:r>
            <a:r>
              <a:rPr lang="en-GB" sz="2000" b="1" dirty="0"/>
              <a:t>Cross-Border Migration and its Implications for the Central European Area </a:t>
            </a:r>
            <a:r>
              <a:rPr lang="en-GB" sz="2000" dirty="0"/>
              <a:t>(in 2014</a:t>
            </a:r>
            <a:r>
              <a:rPr lang="en-GB" sz="2000" dirty="0" smtClean="0"/>
              <a:t>)</a:t>
            </a:r>
            <a:r>
              <a:rPr lang="sk-SK" sz="2000" dirty="0" smtClean="0"/>
              <a:t>,</a:t>
            </a:r>
          </a:p>
          <a:p>
            <a:r>
              <a:rPr lang="en-GB" sz="2000" dirty="0"/>
              <a:t>As part of its activities within IGC, Slovakia warned that as a result of the growing intensity of migration movements and in particular the mass, spontaneous movement of refugees which is difficult to control, the agenda of migration should be an important agenda for the UNESCO-MOST programme. The importance of paying attention to this issue lies in the fact that these processes have a serious impact on the opportunities and forms of social transformation both in the countries which people are leaving, and in the destination countries for these migration waves.</a:t>
            </a:r>
            <a:endParaRPr lang="sk-SK" sz="2000" dirty="0"/>
          </a:p>
        </p:txBody>
      </p:sp>
    </p:spTree>
    <p:extLst>
      <p:ext uri="{BB962C8B-B14F-4D97-AF65-F5344CB8AC3E}">
        <p14:creationId xmlns:p14="http://schemas.microsoft.com/office/powerpoint/2010/main" val="1536602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a:bodyPr>
          <a:lstStyle/>
          <a:p>
            <a:r>
              <a:rPr lang="en-GB" sz="2000" dirty="0"/>
              <a:t>With the election period of 2015-2017, this agenda is becoming an important one for UNESCO-MOST and will also appear in the medium-term programmes up until 2021.</a:t>
            </a:r>
            <a:endParaRPr lang="sk-SK" sz="2000" dirty="0"/>
          </a:p>
          <a:p>
            <a:r>
              <a:rPr lang="en-GB" sz="2000" dirty="0"/>
              <a:t>For the upcoming programme period, Slovakia has proposed as part of the IGC to continue paying attention to migration problems within Territorial Group II – Eastern Europe, focusing on the Balkan countries. It is preparing to organise a conference in cooperation with Slovenia and Serbia (and potentially with other countries in this region). Cooperation with Territorial Group I – Western Europe and North America is particularly important on the issue of migration and </a:t>
            </a:r>
            <a:r>
              <a:rPr lang="en-GB" sz="2000" dirty="0" smtClean="0"/>
              <a:t>refugees</a:t>
            </a:r>
            <a:r>
              <a:rPr lang="sk-SK" sz="2000" dirty="0" smtClean="0"/>
              <a:t>,</a:t>
            </a:r>
          </a:p>
          <a:p>
            <a:r>
              <a:rPr lang="en-GB" sz="2000" dirty="0"/>
              <a:t>Slovakia’s second initiative is the preparations for organising a conference to reflect experience of social transformation and its form in the countries of Eastern Europe</a:t>
            </a:r>
            <a:r>
              <a:rPr lang="en-GB" sz="2000" dirty="0" smtClean="0"/>
              <a:t>.</a:t>
            </a:r>
            <a:r>
              <a:rPr lang="sk-SK" sz="2000" dirty="0" smtClean="0"/>
              <a:t> </a:t>
            </a:r>
            <a:r>
              <a:rPr lang="en-US" sz="2000" dirty="0" smtClean="0"/>
              <a:t>Experience (both positive and problematic) may also be useful for other countries that are undergoing social transformation.</a:t>
            </a:r>
            <a:endParaRPr lang="sk-SK" sz="2000" dirty="0"/>
          </a:p>
          <a:p>
            <a:endParaRPr lang="sk-SK" sz="2000" dirty="0"/>
          </a:p>
          <a:p>
            <a:endParaRPr lang="sk-SK" sz="2000" dirty="0"/>
          </a:p>
        </p:txBody>
      </p:sp>
    </p:spTree>
    <p:extLst>
      <p:ext uri="{BB962C8B-B14F-4D97-AF65-F5344CB8AC3E}">
        <p14:creationId xmlns:p14="http://schemas.microsoft.com/office/powerpoint/2010/main" val="35550921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a:bodyPr>
          <a:lstStyle/>
          <a:p>
            <a:r>
              <a:rPr lang="en-GB" sz="2000" dirty="0"/>
              <a:t>However, the problem is (with certain exceptions) communication with the National Committees for UNESCO-MOST in the countries of this Territorial Group </a:t>
            </a:r>
            <a:r>
              <a:rPr lang="en-GB" sz="2000" dirty="0" smtClean="0"/>
              <a:t>II</a:t>
            </a:r>
            <a:r>
              <a:rPr lang="sk-SK" sz="2000" dirty="0" smtClean="0"/>
              <a:t> – </a:t>
            </a:r>
            <a:r>
              <a:rPr lang="sk-SK" sz="2000" dirty="0" err="1" smtClean="0"/>
              <a:t>Eastern</a:t>
            </a:r>
            <a:r>
              <a:rPr lang="sk-SK" sz="2000" dirty="0" smtClean="0"/>
              <a:t> </a:t>
            </a:r>
            <a:r>
              <a:rPr lang="sk-SK" sz="2000" dirty="0" err="1" smtClean="0"/>
              <a:t>Europe</a:t>
            </a:r>
            <a:r>
              <a:rPr lang="en-GB" sz="2000" dirty="0" smtClean="0"/>
              <a:t>. </a:t>
            </a:r>
            <a:endParaRPr lang="sk-SK" sz="2000" dirty="0"/>
          </a:p>
          <a:p>
            <a:endParaRPr lang="sk-SK" sz="2000" dirty="0"/>
          </a:p>
        </p:txBody>
      </p:sp>
    </p:spTree>
    <p:extLst>
      <p:ext uri="{BB962C8B-B14F-4D97-AF65-F5344CB8AC3E}">
        <p14:creationId xmlns:p14="http://schemas.microsoft.com/office/powerpoint/2010/main" val="729246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b="1" dirty="0" err="1" smtClean="0"/>
              <a:t>Present</a:t>
            </a:r>
            <a:r>
              <a:rPr lang="sk-SK" sz="3200" b="1" dirty="0" smtClean="0"/>
              <a:t> </a:t>
            </a:r>
            <a:r>
              <a:rPr lang="sk-SK" sz="3200" b="1" dirty="0" err="1" smtClean="0"/>
              <a:t>situation</a:t>
            </a:r>
            <a:r>
              <a:rPr lang="sk-SK" sz="3200" b="1" dirty="0" smtClean="0"/>
              <a:t> </a:t>
            </a:r>
            <a:r>
              <a:rPr lang="sk-SK" sz="3200" b="1" dirty="0" err="1" smtClean="0"/>
              <a:t>nd</a:t>
            </a:r>
            <a:r>
              <a:rPr lang="sk-SK" sz="3200" b="1" dirty="0" smtClean="0"/>
              <a:t> </a:t>
            </a:r>
            <a:r>
              <a:rPr lang="sk-SK" sz="3200" b="1" dirty="0" err="1" smtClean="0"/>
              <a:t>activities</a:t>
            </a:r>
            <a:r>
              <a:rPr lang="sk-SK" sz="3200" b="1" dirty="0" smtClean="0"/>
              <a:t> – II.</a:t>
            </a:r>
            <a:endParaRPr lang="sk-SK" sz="3200" b="1" dirty="0"/>
          </a:p>
        </p:txBody>
      </p:sp>
      <p:sp>
        <p:nvSpPr>
          <p:cNvPr id="3" name="Zástupný symbol obsahu 2"/>
          <p:cNvSpPr>
            <a:spLocks noGrp="1"/>
          </p:cNvSpPr>
          <p:nvPr>
            <p:ph idx="1"/>
          </p:nvPr>
        </p:nvSpPr>
        <p:spPr/>
        <p:txBody>
          <a:bodyPr>
            <a:normAutofit/>
          </a:bodyPr>
          <a:lstStyle/>
          <a:p>
            <a:r>
              <a:rPr lang="en-GB" sz="2400" dirty="0"/>
              <a:t>In relation to the changes currently taking place within the Slovak Commission for </a:t>
            </a:r>
            <a:r>
              <a:rPr lang="en-GB" sz="2400" dirty="0" smtClean="0"/>
              <a:t>UNESCO </a:t>
            </a:r>
            <a:r>
              <a:rPr lang="en-GB" sz="2400" dirty="0"/>
              <a:t>and its committees, the Slovak Committee for UNESCO-MOST addressed the top universities in Slovakia, as well as relevant institutes of the Slovak Academy of Sciences to nominate representatives for the committee. At the beginning of October, the committee will hold a conference, together with the election of a new Presidency.</a:t>
            </a:r>
            <a:endParaRPr lang="sk-SK" sz="2400" dirty="0"/>
          </a:p>
          <a:p>
            <a:endParaRPr lang="sk-SK" sz="2000" dirty="0"/>
          </a:p>
        </p:txBody>
      </p:sp>
    </p:spTree>
    <p:extLst>
      <p:ext uri="{BB962C8B-B14F-4D97-AF65-F5344CB8AC3E}">
        <p14:creationId xmlns:p14="http://schemas.microsoft.com/office/powerpoint/2010/main" val="41582611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pPr marL="0" indent="0">
              <a:buNone/>
            </a:pPr>
            <a:endParaRPr lang="sk-SK" dirty="0" smtClean="0"/>
          </a:p>
          <a:p>
            <a:pPr marL="0" indent="0">
              <a:buNone/>
            </a:pPr>
            <a:endParaRPr lang="sk-SK" dirty="0"/>
          </a:p>
          <a:p>
            <a:pPr marL="0" indent="0">
              <a:buNone/>
            </a:pPr>
            <a:endParaRPr lang="sk-SK" dirty="0" smtClean="0"/>
          </a:p>
          <a:p>
            <a:pPr marL="0" indent="0">
              <a:buNone/>
            </a:pPr>
            <a:r>
              <a:rPr lang="sk-SK" dirty="0" smtClean="0"/>
              <a:t>              </a:t>
            </a:r>
            <a:r>
              <a:rPr lang="sk-SK" b="1" dirty="0" err="1" smtClean="0"/>
              <a:t>Thank</a:t>
            </a:r>
            <a:r>
              <a:rPr lang="sk-SK" b="1" dirty="0" smtClean="0"/>
              <a:t> </a:t>
            </a:r>
            <a:r>
              <a:rPr lang="sk-SK" b="1" dirty="0" err="1" smtClean="0"/>
              <a:t>You</a:t>
            </a:r>
            <a:r>
              <a:rPr lang="sk-SK" b="1" dirty="0" smtClean="0"/>
              <a:t> </a:t>
            </a:r>
            <a:r>
              <a:rPr lang="sk-SK" b="1" dirty="0" err="1" smtClean="0"/>
              <a:t>for</a:t>
            </a:r>
            <a:r>
              <a:rPr lang="sk-SK" b="1" dirty="0" smtClean="0"/>
              <a:t> </a:t>
            </a:r>
            <a:r>
              <a:rPr lang="sk-SK" b="1" dirty="0" err="1" smtClean="0"/>
              <a:t>Your</a:t>
            </a:r>
            <a:r>
              <a:rPr lang="sk-SK" b="1" dirty="0" smtClean="0"/>
              <a:t> </a:t>
            </a:r>
            <a:r>
              <a:rPr lang="sk-SK" b="1" dirty="0" err="1" smtClean="0"/>
              <a:t>Attention</a:t>
            </a:r>
            <a:endParaRPr lang="sk-SK" b="1" dirty="0"/>
          </a:p>
        </p:txBody>
      </p:sp>
    </p:spTree>
    <p:extLst>
      <p:ext uri="{BB962C8B-B14F-4D97-AF65-F5344CB8AC3E}">
        <p14:creationId xmlns:p14="http://schemas.microsoft.com/office/powerpoint/2010/main" val="2554578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sz="3200" b="1" dirty="0"/>
              <a:t>UNESCO-MOST Programme and Slovakia</a:t>
            </a:r>
            <a:r>
              <a:rPr lang="sk-SK" sz="3200" dirty="0"/>
              <a:t/>
            </a:r>
            <a:br>
              <a:rPr lang="sk-SK" sz="3200" dirty="0"/>
            </a:br>
            <a:endParaRPr lang="sk-SK" sz="3200" dirty="0"/>
          </a:p>
        </p:txBody>
      </p:sp>
      <p:sp>
        <p:nvSpPr>
          <p:cNvPr id="3" name="Zástupný symbol obsahu 2"/>
          <p:cNvSpPr>
            <a:spLocks noGrp="1"/>
          </p:cNvSpPr>
          <p:nvPr>
            <p:ph idx="1"/>
          </p:nvPr>
        </p:nvSpPr>
        <p:spPr/>
        <p:txBody>
          <a:bodyPr>
            <a:normAutofit lnSpcReduction="10000"/>
          </a:bodyPr>
          <a:lstStyle/>
          <a:p>
            <a:pPr marL="0" indent="0">
              <a:buNone/>
            </a:pPr>
            <a:r>
              <a:rPr lang="sk-SK" sz="2800" b="1" dirty="0" smtClean="0"/>
              <a:t>                                </a:t>
            </a:r>
            <a:r>
              <a:rPr lang="en-GB" sz="2800" b="1" dirty="0" err="1" smtClean="0"/>
              <a:t>Ľubomír</a:t>
            </a:r>
            <a:r>
              <a:rPr lang="en-GB" sz="2800" b="1" dirty="0" smtClean="0"/>
              <a:t> </a:t>
            </a:r>
            <a:r>
              <a:rPr lang="en-GB" sz="2800" b="1" dirty="0" err="1"/>
              <a:t>Falťan</a:t>
            </a:r>
            <a:r>
              <a:rPr lang="en-GB" sz="2800" b="1" dirty="0"/>
              <a:t> </a:t>
            </a:r>
            <a:endParaRPr lang="sk-SK" sz="2800" b="1" dirty="0" smtClean="0"/>
          </a:p>
          <a:p>
            <a:pPr marL="0" indent="0">
              <a:buNone/>
            </a:pPr>
            <a:endParaRPr lang="sk-SK" sz="2800" b="1" dirty="0" smtClean="0"/>
          </a:p>
          <a:p>
            <a:pPr marL="0" indent="0">
              <a:buNone/>
            </a:pPr>
            <a:r>
              <a:rPr lang="en-GB" sz="2800" b="1" dirty="0" smtClean="0"/>
              <a:t>Institute </a:t>
            </a:r>
            <a:r>
              <a:rPr lang="en-GB" sz="2800" b="1" dirty="0"/>
              <a:t>for Sociology of the Slovak Academy of </a:t>
            </a:r>
            <a:r>
              <a:rPr lang="sk-SK" sz="2800" b="1" dirty="0" smtClean="0"/>
              <a:t>  </a:t>
            </a:r>
          </a:p>
          <a:p>
            <a:pPr marL="0" indent="0">
              <a:buNone/>
            </a:pPr>
            <a:r>
              <a:rPr lang="sk-SK" sz="2800" b="1" dirty="0"/>
              <a:t> </a:t>
            </a:r>
            <a:r>
              <a:rPr lang="sk-SK" sz="2800" b="1" dirty="0" smtClean="0"/>
              <a:t>                                     </a:t>
            </a:r>
            <a:r>
              <a:rPr lang="en-GB" sz="2800" b="1" dirty="0" smtClean="0"/>
              <a:t>Sciences</a:t>
            </a:r>
            <a:endParaRPr lang="sk-SK" sz="2800" b="1" dirty="0" smtClean="0"/>
          </a:p>
          <a:p>
            <a:pPr marL="0" indent="0">
              <a:buNone/>
            </a:pPr>
            <a:endParaRPr lang="sk-SK" sz="2800" b="1" dirty="0" smtClean="0"/>
          </a:p>
          <a:p>
            <a:pPr marL="0" indent="0">
              <a:buNone/>
            </a:pPr>
            <a:r>
              <a:rPr lang="en-GB" sz="2800" b="1" dirty="0" smtClean="0"/>
              <a:t>President </a:t>
            </a:r>
            <a:r>
              <a:rPr lang="en-GB" sz="2800" b="1" dirty="0"/>
              <a:t>of the Slovak Committee of UNESCO-MOST</a:t>
            </a:r>
            <a:endParaRPr lang="sk-SK" sz="2800" dirty="0"/>
          </a:p>
          <a:p>
            <a:pPr marL="0" indent="0">
              <a:buNone/>
            </a:pPr>
            <a:endParaRPr lang="sk-SK" sz="2800" b="1" dirty="0" smtClean="0"/>
          </a:p>
          <a:p>
            <a:pPr marL="0" indent="0">
              <a:buNone/>
            </a:pPr>
            <a:r>
              <a:rPr lang="en-GB" sz="2800" b="1" dirty="0" smtClean="0"/>
              <a:t>Vice-president </a:t>
            </a:r>
            <a:r>
              <a:rPr lang="en-GB" sz="2800" b="1" dirty="0"/>
              <a:t>of the Intergovernmental Council of UNESCO-MOST for territorial group II – Eastern Europe </a:t>
            </a:r>
            <a:endParaRPr lang="sk-SK" sz="2800" dirty="0"/>
          </a:p>
          <a:p>
            <a:pPr marL="0" indent="0">
              <a:buNone/>
            </a:pPr>
            <a:endParaRPr lang="sk-SK" sz="2800" dirty="0"/>
          </a:p>
        </p:txBody>
      </p:sp>
    </p:spTree>
    <p:extLst>
      <p:ext uri="{BB962C8B-B14F-4D97-AF65-F5344CB8AC3E}">
        <p14:creationId xmlns:p14="http://schemas.microsoft.com/office/powerpoint/2010/main" val="524176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sz="2800" b="1" dirty="0"/>
              <a:t>The UNESCO-MOST Programme </a:t>
            </a:r>
            <a:r>
              <a:rPr lang="sk-SK" sz="2800" b="1" dirty="0" smtClean="0"/>
              <a:t/>
            </a:r>
            <a:br>
              <a:rPr lang="sk-SK" sz="2800" b="1" dirty="0" smtClean="0"/>
            </a:br>
            <a:r>
              <a:rPr lang="sk-SK" sz="2800" b="1" dirty="0" smtClean="0"/>
              <a:t>I.</a:t>
            </a:r>
            <a:endParaRPr lang="sk-SK" sz="2800" b="1" dirty="0"/>
          </a:p>
        </p:txBody>
      </p:sp>
      <p:sp>
        <p:nvSpPr>
          <p:cNvPr id="3" name="Zástupný symbol obsahu 2"/>
          <p:cNvSpPr>
            <a:spLocks noGrp="1"/>
          </p:cNvSpPr>
          <p:nvPr>
            <p:ph idx="1"/>
          </p:nvPr>
        </p:nvSpPr>
        <p:spPr/>
        <p:txBody>
          <a:bodyPr>
            <a:normAutofit/>
          </a:bodyPr>
          <a:lstStyle/>
          <a:p>
            <a:r>
              <a:rPr lang="en-GB" sz="2400" dirty="0"/>
              <a:t>The UNESCO-MOST Programme is an important UNESCO programme in the field of social sciences focused on the Management of Social Transformation (MST), which was founded in </a:t>
            </a:r>
            <a:r>
              <a:rPr lang="en-GB" sz="2400" dirty="0" smtClean="0"/>
              <a:t>1993</a:t>
            </a:r>
            <a:r>
              <a:rPr lang="sk-SK" sz="2400" dirty="0" smtClean="0"/>
              <a:t>,</a:t>
            </a:r>
          </a:p>
          <a:p>
            <a:r>
              <a:rPr lang="sk-SK" sz="2400" dirty="0" smtClean="0"/>
              <a:t>T</a:t>
            </a:r>
            <a:r>
              <a:rPr lang="en-GB" sz="2400" dirty="0" smtClean="0"/>
              <a:t>he </a:t>
            </a:r>
            <a:r>
              <a:rPr lang="sk-SK" sz="2400" dirty="0" smtClean="0"/>
              <a:t>Slovak </a:t>
            </a:r>
            <a:r>
              <a:rPr lang="sk-SK" sz="2400" dirty="0" err="1" smtClean="0"/>
              <a:t>Commission</a:t>
            </a:r>
            <a:r>
              <a:rPr lang="sk-SK" sz="2400" dirty="0" smtClean="0"/>
              <a:t> </a:t>
            </a:r>
            <a:r>
              <a:rPr lang="sk-SK" sz="2400" dirty="0" err="1" smtClean="0"/>
              <a:t>for</a:t>
            </a:r>
            <a:r>
              <a:rPr lang="sk-SK" sz="2400" dirty="0" smtClean="0"/>
              <a:t> UNESCO </a:t>
            </a:r>
            <a:r>
              <a:rPr lang="en-GB" sz="2400" dirty="0" smtClean="0"/>
              <a:t>was </a:t>
            </a:r>
            <a:r>
              <a:rPr lang="en-GB" sz="2400" dirty="0"/>
              <a:t>established, after the split of </a:t>
            </a:r>
            <a:r>
              <a:rPr lang="en-GB" sz="2400" dirty="0" smtClean="0"/>
              <a:t>Czechoslovakia</a:t>
            </a:r>
            <a:r>
              <a:rPr lang="sk-SK" sz="2400" dirty="0" smtClean="0"/>
              <a:t> (1993) and </a:t>
            </a:r>
            <a:r>
              <a:rPr lang="sk-SK" sz="2400" dirty="0" err="1" smtClean="0"/>
              <a:t>the</a:t>
            </a:r>
            <a:r>
              <a:rPr lang="sk-SK" sz="2400" dirty="0" smtClean="0"/>
              <a:t> </a:t>
            </a:r>
            <a:r>
              <a:rPr lang="en-US" sz="2400" dirty="0" smtClean="0"/>
              <a:t>Slovak Committee for UNESCO-MOST </a:t>
            </a:r>
            <a:r>
              <a:rPr lang="en-US" sz="2400" dirty="0" err="1" smtClean="0"/>
              <a:t>Programme</a:t>
            </a:r>
            <a:r>
              <a:rPr lang="en-GB" sz="2400" dirty="0" smtClean="0"/>
              <a:t> </a:t>
            </a:r>
            <a:r>
              <a:rPr lang="sk-SK" sz="2400" dirty="0" err="1" smtClean="0"/>
              <a:t>began</a:t>
            </a:r>
            <a:r>
              <a:rPr lang="sk-SK" sz="2400" dirty="0" smtClean="0"/>
              <a:t> to </a:t>
            </a:r>
            <a:r>
              <a:rPr lang="sk-SK" sz="2400" dirty="0" err="1" smtClean="0"/>
              <a:t>be</a:t>
            </a:r>
            <a:r>
              <a:rPr lang="sk-SK" sz="2400" dirty="0" smtClean="0"/>
              <a:t> </a:t>
            </a:r>
            <a:r>
              <a:rPr lang="sk-SK" sz="2400" dirty="0" err="1" smtClean="0"/>
              <a:t>active</a:t>
            </a:r>
            <a:r>
              <a:rPr lang="sk-SK" sz="2400" dirty="0" smtClean="0"/>
              <a:t> </a:t>
            </a:r>
            <a:r>
              <a:rPr lang="sk-SK" sz="2400" dirty="0" err="1" smtClean="0"/>
              <a:t>at</a:t>
            </a:r>
            <a:r>
              <a:rPr lang="sk-SK" sz="2400" dirty="0" smtClean="0"/>
              <a:t> 1994,</a:t>
            </a:r>
          </a:p>
          <a:p>
            <a:pPr marL="0" indent="0">
              <a:buNone/>
            </a:pPr>
            <a:endParaRPr lang="sk-SK" sz="2400" dirty="0"/>
          </a:p>
        </p:txBody>
      </p:sp>
    </p:spTree>
    <p:extLst>
      <p:ext uri="{BB962C8B-B14F-4D97-AF65-F5344CB8AC3E}">
        <p14:creationId xmlns:p14="http://schemas.microsoft.com/office/powerpoint/2010/main" val="1808424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b="1" dirty="0" smtClean="0"/>
              <a:t>UNESCO-MOST </a:t>
            </a:r>
            <a:r>
              <a:rPr lang="sk-SK" sz="3200" b="1" dirty="0" err="1" smtClean="0"/>
              <a:t>Programme</a:t>
            </a:r>
            <a:r>
              <a:rPr lang="sk-SK" sz="3200" b="1" dirty="0" smtClean="0"/>
              <a:t/>
            </a:r>
            <a:br>
              <a:rPr lang="sk-SK" sz="3200" b="1" dirty="0" smtClean="0"/>
            </a:br>
            <a:r>
              <a:rPr lang="sk-SK" sz="3200" b="1" dirty="0" smtClean="0"/>
              <a:t>II.</a:t>
            </a:r>
            <a:endParaRPr lang="sk-SK" sz="3200" b="1" dirty="0"/>
          </a:p>
        </p:txBody>
      </p:sp>
      <p:sp>
        <p:nvSpPr>
          <p:cNvPr id="3" name="Zástupný symbol obsahu 2"/>
          <p:cNvSpPr>
            <a:spLocks noGrp="1"/>
          </p:cNvSpPr>
          <p:nvPr>
            <p:ph idx="1"/>
          </p:nvPr>
        </p:nvSpPr>
        <p:spPr/>
        <p:txBody>
          <a:bodyPr>
            <a:normAutofit lnSpcReduction="10000"/>
          </a:bodyPr>
          <a:lstStyle/>
          <a:p>
            <a:r>
              <a:rPr lang="en-GB" sz="2400" dirty="0"/>
              <a:t>The basic focus of the UNESCO-MOST Programme is on processes of social transformation which might lead to the formation of a democratic society, ensuring social inclusion, gender equality, human rights and a fight against all forms of violence, and to such socio-economic development which might reduce poverty and extreme social inequalities and lead to regional </a:t>
            </a:r>
            <a:r>
              <a:rPr lang="en-GB" sz="2400" dirty="0" smtClean="0"/>
              <a:t>integration</a:t>
            </a:r>
            <a:r>
              <a:rPr lang="sk-SK" sz="2400" dirty="0" smtClean="0"/>
              <a:t>,</a:t>
            </a:r>
          </a:p>
          <a:p>
            <a:r>
              <a:rPr lang="en-GB" sz="2400" dirty="0"/>
              <a:t>In this context, the programme focuses on adequate education, knowledge orientation and scientific </a:t>
            </a:r>
            <a:r>
              <a:rPr lang="en-GB" sz="2400" dirty="0" smtClean="0"/>
              <a:t>knowledge</a:t>
            </a:r>
            <a:r>
              <a:rPr lang="sk-SK" sz="2400" dirty="0" smtClean="0"/>
              <a:t>,</a:t>
            </a:r>
          </a:p>
          <a:p>
            <a:r>
              <a:rPr lang="en-GB" sz="2400" dirty="0"/>
              <a:t>It emphasises the need for a close link between socio-scientific knowledge and policies; this should be helped along by dialogue with the political </a:t>
            </a:r>
            <a:r>
              <a:rPr lang="en-GB" sz="2400" dirty="0" smtClean="0"/>
              <a:t>sphere</a:t>
            </a:r>
            <a:r>
              <a:rPr lang="sk-SK" sz="2400" dirty="0" smtClean="0"/>
              <a:t>,</a:t>
            </a:r>
            <a:r>
              <a:rPr lang="en-GB" sz="2400" dirty="0" smtClean="0"/>
              <a:t>  </a:t>
            </a:r>
            <a:endParaRPr lang="sk-SK" sz="2400" dirty="0"/>
          </a:p>
        </p:txBody>
      </p:sp>
    </p:spTree>
    <p:extLst>
      <p:ext uri="{BB962C8B-B14F-4D97-AF65-F5344CB8AC3E}">
        <p14:creationId xmlns:p14="http://schemas.microsoft.com/office/powerpoint/2010/main" val="2910240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a:bodyPr>
          <a:lstStyle/>
          <a:p>
            <a:r>
              <a:rPr lang="en-GB" sz="2400" dirty="0"/>
              <a:t>At present, the programme focus also includes the social impact of environmental </a:t>
            </a:r>
            <a:r>
              <a:rPr lang="en-GB" sz="2400" dirty="0" smtClean="0"/>
              <a:t>transformation</a:t>
            </a:r>
            <a:r>
              <a:rPr lang="sk-SK" sz="2400" dirty="0" smtClean="0"/>
              <a:t>,</a:t>
            </a:r>
          </a:p>
          <a:p>
            <a:endParaRPr lang="sk-SK" sz="2400" dirty="0"/>
          </a:p>
        </p:txBody>
      </p:sp>
    </p:spTree>
    <p:extLst>
      <p:ext uri="{BB962C8B-B14F-4D97-AF65-F5344CB8AC3E}">
        <p14:creationId xmlns:p14="http://schemas.microsoft.com/office/powerpoint/2010/main" val="3876583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b="1" dirty="0" err="1" smtClean="0"/>
              <a:t>Organizational</a:t>
            </a:r>
            <a:r>
              <a:rPr lang="sk-SK" sz="3200" b="1" dirty="0" smtClean="0"/>
              <a:t> </a:t>
            </a:r>
            <a:r>
              <a:rPr lang="sk-SK" sz="3200" b="1" dirty="0" err="1" smtClean="0"/>
              <a:t>Structure</a:t>
            </a:r>
            <a:r>
              <a:rPr lang="sk-SK" sz="3200" b="1" dirty="0" smtClean="0"/>
              <a:t> </a:t>
            </a:r>
            <a:r>
              <a:rPr lang="sk-SK" sz="3200" b="1" dirty="0" err="1" smtClean="0"/>
              <a:t>of</a:t>
            </a:r>
            <a:r>
              <a:rPr lang="sk-SK" sz="3200" b="1" dirty="0" smtClean="0"/>
              <a:t> UNESCO-MOST </a:t>
            </a:r>
            <a:r>
              <a:rPr lang="sk-SK" sz="3200" b="1" dirty="0" err="1" smtClean="0"/>
              <a:t>Programme</a:t>
            </a:r>
            <a:endParaRPr lang="sk-SK" sz="3200" b="1" dirty="0"/>
          </a:p>
        </p:txBody>
      </p:sp>
      <p:sp>
        <p:nvSpPr>
          <p:cNvPr id="3" name="Zástupný symbol obsahu 2"/>
          <p:cNvSpPr>
            <a:spLocks noGrp="1"/>
          </p:cNvSpPr>
          <p:nvPr>
            <p:ph idx="1"/>
          </p:nvPr>
        </p:nvSpPr>
        <p:spPr/>
        <p:txBody>
          <a:bodyPr>
            <a:normAutofit/>
          </a:bodyPr>
          <a:lstStyle/>
          <a:p>
            <a:r>
              <a:rPr lang="sk-SK" sz="2400" dirty="0" smtClean="0"/>
              <a:t>UNESCO-MOST </a:t>
            </a:r>
            <a:r>
              <a:rPr lang="sk-SK" sz="2400" dirty="0" err="1" smtClean="0"/>
              <a:t>Programme</a:t>
            </a:r>
            <a:r>
              <a:rPr lang="en-GB" sz="2400" dirty="0" smtClean="0"/>
              <a:t> </a:t>
            </a:r>
            <a:r>
              <a:rPr lang="en-GB" sz="2400" dirty="0"/>
              <a:t>is governed by the Intergovernmental Council (IGC) led by the president of the IGC, who is currently H.E. Ms </a:t>
            </a:r>
            <a:r>
              <a:rPr lang="en-GB" sz="2400" dirty="0" err="1"/>
              <a:t>Dato’Sri</a:t>
            </a:r>
            <a:r>
              <a:rPr lang="en-GB" sz="2400" dirty="0"/>
              <a:t> </a:t>
            </a:r>
            <a:r>
              <a:rPr lang="en-GB" sz="2400" dirty="0" err="1"/>
              <a:t>Rohani</a:t>
            </a:r>
            <a:r>
              <a:rPr lang="en-GB" sz="2400" dirty="0"/>
              <a:t> Abdul Karim, Minister of Women, Family and Community Development, Malaysia, and Member of the Parliament of Malaysia for the </a:t>
            </a:r>
            <a:r>
              <a:rPr lang="en-GB" sz="2400" dirty="0" err="1"/>
              <a:t>Batang</a:t>
            </a:r>
            <a:r>
              <a:rPr lang="en-GB" sz="2400" dirty="0"/>
              <a:t> </a:t>
            </a:r>
            <a:r>
              <a:rPr lang="en-GB" sz="2400" dirty="0" err="1"/>
              <a:t>Lupar</a:t>
            </a:r>
            <a:r>
              <a:rPr lang="en-GB" sz="2400" dirty="0"/>
              <a:t> constituency in Sarawak). At present, the IGC is composed of 35 UNESCO member states, elected by UNESCO General Conference. These member states work in Territorial Groups led by an elected Vice-president (the elections take place every 2 years).</a:t>
            </a:r>
            <a:endParaRPr lang="sk-SK" sz="2400" dirty="0"/>
          </a:p>
        </p:txBody>
      </p:sp>
    </p:spTree>
    <p:extLst>
      <p:ext uri="{BB962C8B-B14F-4D97-AF65-F5344CB8AC3E}">
        <p14:creationId xmlns:p14="http://schemas.microsoft.com/office/powerpoint/2010/main" val="3157521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sz="3200" b="1" dirty="0"/>
              <a:t>Territorial Groups </a:t>
            </a:r>
            <a:r>
              <a:rPr lang="sk-SK" sz="3200" b="1" dirty="0" err="1" smtClean="0"/>
              <a:t>Of</a:t>
            </a:r>
            <a:r>
              <a:rPr lang="sk-SK" sz="3200" b="1" dirty="0" smtClean="0"/>
              <a:t> UNESCO-MOST </a:t>
            </a:r>
            <a:r>
              <a:rPr lang="sk-SK" sz="3200" b="1" dirty="0" err="1" smtClean="0"/>
              <a:t>Programme</a:t>
            </a:r>
            <a:endParaRPr lang="sk-SK" sz="3200" b="1" dirty="0"/>
          </a:p>
        </p:txBody>
      </p:sp>
      <p:sp>
        <p:nvSpPr>
          <p:cNvPr id="3" name="Zástupný symbol obsahu 2"/>
          <p:cNvSpPr>
            <a:spLocks noGrp="1"/>
          </p:cNvSpPr>
          <p:nvPr>
            <p:ph idx="1"/>
          </p:nvPr>
        </p:nvSpPr>
        <p:spPr/>
        <p:txBody>
          <a:bodyPr>
            <a:normAutofit fontScale="92500" lnSpcReduction="10000"/>
          </a:bodyPr>
          <a:lstStyle/>
          <a:p>
            <a:r>
              <a:rPr lang="sk-SK" sz="2400" dirty="0" smtClean="0"/>
              <a:t>M</a:t>
            </a:r>
            <a:r>
              <a:rPr lang="en-GB" sz="2400" dirty="0" smtClean="0"/>
              <a:t>ember </a:t>
            </a:r>
            <a:r>
              <a:rPr lang="en-GB" sz="2400" dirty="0"/>
              <a:t>states work in Territorial Groups led by an elected Vice-president (the elections take place every 2 years</a:t>
            </a:r>
            <a:r>
              <a:rPr lang="en-GB" sz="2400" dirty="0" smtClean="0"/>
              <a:t>)</a:t>
            </a:r>
            <a:r>
              <a:rPr lang="sk-SK" sz="2400" dirty="0" smtClean="0"/>
              <a:t>,</a:t>
            </a:r>
          </a:p>
          <a:p>
            <a:r>
              <a:rPr lang="en-GB" sz="2400" dirty="0"/>
              <a:t>For the 2015 – 2017 period, the following Territorial Groups are active within the IGC:</a:t>
            </a:r>
            <a:endParaRPr lang="sk-SK" sz="2400" dirty="0"/>
          </a:p>
          <a:p>
            <a:pPr lvl="1">
              <a:buFont typeface="Wingdings" panose="05000000000000000000" pitchFamily="2" charset="2"/>
              <a:buChar char="Ø"/>
            </a:pPr>
            <a:r>
              <a:rPr lang="en-GB" sz="2200" b="1" dirty="0"/>
              <a:t>Western Europe and North America</a:t>
            </a:r>
            <a:r>
              <a:rPr lang="en-GB" sz="2200" dirty="0"/>
              <a:t>: Canada, France, Greece, Israel, Norway, Turkey; </a:t>
            </a:r>
            <a:endParaRPr lang="sk-SK" sz="2200" dirty="0"/>
          </a:p>
          <a:p>
            <a:pPr lvl="1">
              <a:buFont typeface="Wingdings" panose="05000000000000000000" pitchFamily="2" charset="2"/>
              <a:buChar char="Ø"/>
            </a:pPr>
            <a:r>
              <a:rPr lang="en-GB" sz="2200" b="1" dirty="0"/>
              <a:t>Central/Eastern Europe</a:t>
            </a:r>
            <a:r>
              <a:rPr lang="en-GB" sz="2200" dirty="0"/>
              <a:t>: Czech Republic, Hungary, Russian Federation, Slovakia; </a:t>
            </a:r>
            <a:endParaRPr lang="sk-SK" sz="2200" dirty="0" smtClean="0"/>
          </a:p>
          <a:p>
            <a:pPr lvl="1">
              <a:buFont typeface="Wingdings" panose="05000000000000000000" pitchFamily="2" charset="2"/>
              <a:buChar char="Ø"/>
            </a:pPr>
            <a:r>
              <a:rPr lang="en-GB" sz="2200" b="1" dirty="0"/>
              <a:t>Latin America and the Caribbean</a:t>
            </a:r>
            <a:r>
              <a:rPr lang="en-GB" sz="2200" dirty="0"/>
              <a:t>: Argentina, Brazil, Costa Rica, Cuba, Ecuador, Mexico; </a:t>
            </a:r>
            <a:endParaRPr lang="sk-SK" sz="2200" dirty="0"/>
          </a:p>
          <a:p>
            <a:pPr lvl="1">
              <a:buFont typeface="Wingdings" panose="05000000000000000000" pitchFamily="2" charset="2"/>
              <a:buChar char="Ø"/>
            </a:pPr>
            <a:r>
              <a:rPr lang="en-GB" sz="2200" b="1" dirty="0"/>
              <a:t>Asia and the Pacific</a:t>
            </a:r>
            <a:r>
              <a:rPr lang="en-GB" sz="2200" dirty="0"/>
              <a:t>: Afghanistan, Bangladesh, Indonesia, Japan, Malaysia, Philippines, Thailand; </a:t>
            </a:r>
            <a:endParaRPr lang="sk-SK" sz="2200" dirty="0"/>
          </a:p>
          <a:p>
            <a:pPr lvl="1">
              <a:buFont typeface="Wingdings" panose="05000000000000000000" pitchFamily="2" charset="2"/>
              <a:buChar char="Ø"/>
            </a:pPr>
            <a:endParaRPr lang="sk-SK" sz="2000" dirty="0"/>
          </a:p>
          <a:p>
            <a:pPr marL="0" indent="0">
              <a:buNone/>
            </a:pPr>
            <a:r>
              <a:rPr lang="en-GB" sz="2400" dirty="0" smtClean="0"/>
              <a:t> </a:t>
            </a:r>
            <a:endParaRPr lang="sk-SK" sz="2400" dirty="0"/>
          </a:p>
        </p:txBody>
      </p:sp>
    </p:spTree>
    <p:extLst>
      <p:ext uri="{BB962C8B-B14F-4D97-AF65-F5344CB8AC3E}">
        <p14:creationId xmlns:p14="http://schemas.microsoft.com/office/powerpoint/2010/main" val="354297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a:bodyPr>
          <a:lstStyle/>
          <a:p>
            <a:pPr lvl="2">
              <a:buFont typeface="Wingdings" panose="05000000000000000000" pitchFamily="2" charset="2"/>
              <a:buChar char="Ø"/>
            </a:pPr>
            <a:r>
              <a:rPr lang="en-GB" sz="2000" b="1" dirty="0"/>
              <a:t>Africa</a:t>
            </a:r>
            <a:r>
              <a:rPr lang="en-GB" sz="2000" dirty="0"/>
              <a:t>: Cameroon, Ghana, Guinea, Kenya, South Africa, Tanzania, Togo; </a:t>
            </a:r>
            <a:endParaRPr lang="sk-SK" sz="2000" dirty="0"/>
          </a:p>
          <a:p>
            <a:pPr lvl="2">
              <a:buFont typeface="Wingdings" panose="05000000000000000000" pitchFamily="2" charset="2"/>
              <a:buChar char="Ø"/>
            </a:pPr>
            <a:r>
              <a:rPr lang="de-DE" sz="2000" b="1" dirty="0" err="1"/>
              <a:t>Arab</a:t>
            </a:r>
            <a:r>
              <a:rPr lang="de-DE" sz="2000" b="1" dirty="0"/>
              <a:t> States</a:t>
            </a:r>
            <a:r>
              <a:rPr lang="de-DE" sz="2000" dirty="0"/>
              <a:t>: Bahrein, Egypt, Jordan, </a:t>
            </a:r>
            <a:r>
              <a:rPr lang="de-DE" sz="2000" dirty="0" err="1" smtClean="0"/>
              <a:t>Lebanon</a:t>
            </a:r>
            <a:endParaRPr lang="sk-SK" sz="2000" dirty="0"/>
          </a:p>
          <a:p>
            <a:pPr lvl="1">
              <a:buFont typeface="Arial" panose="020B0604020202020204" pitchFamily="34" charset="0"/>
              <a:buChar char="•"/>
            </a:pPr>
            <a:r>
              <a:rPr lang="en-GB" sz="2400" b="1" dirty="0" smtClean="0"/>
              <a:t>Vice-Presidents</a:t>
            </a:r>
            <a:r>
              <a:rPr lang="en-GB" sz="2400" dirty="0"/>
              <a:t>:</a:t>
            </a:r>
            <a:endParaRPr lang="sk-SK" sz="2400" dirty="0"/>
          </a:p>
          <a:p>
            <a:pPr lvl="2">
              <a:buFont typeface="Wingdings" panose="05000000000000000000" pitchFamily="2" charset="2"/>
              <a:buChar char="Ø"/>
            </a:pPr>
            <a:r>
              <a:rPr lang="en-GB" sz="2000" b="1" dirty="0"/>
              <a:t>Africa: Cameroon</a:t>
            </a:r>
            <a:r>
              <a:rPr lang="en-GB" sz="2000" dirty="0"/>
              <a:t/>
            </a:r>
            <a:br>
              <a:rPr lang="en-GB" sz="2000" dirty="0"/>
            </a:br>
            <a:r>
              <a:rPr lang="en-GB" sz="2000" dirty="0"/>
              <a:t>Ms Helen </a:t>
            </a:r>
            <a:r>
              <a:rPr lang="en-GB" sz="2000" dirty="0" err="1"/>
              <a:t>Manka</a:t>
            </a:r>
            <a:r>
              <a:rPr lang="en-GB" sz="2000" dirty="0"/>
              <a:t> </a:t>
            </a:r>
            <a:r>
              <a:rPr lang="en-GB" sz="2000" dirty="0" err="1"/>
              <a:t>Ntonifor</a:t>
            </a:r>
            <a:r>
              <a:rPr lang="en-GB" sz="2000" dirty="0"/>
              <a:t>, VP, Senior Lecturer, University of </a:t>
            </a:r>
            <a:r>
              <a:rPr lang="en-GB" sz="2000" dirty="0" err="1" smtClean="0"/>
              <a:t>Buea</a:t>
            </a:r>
            <a:r>
              <a:rPr lang="sk-SK" sz="2000" dirty="0" smtClean="0"/>
              <a:t>,</a:t>
            </a:r>
          </a:p>
          <a:p>
            <a:pPr lvl="2">
              <a:buFont typeface="Wingdings" panose="05000000000000000000" pitchFamily="2" charset="2"/>
              <a:buChar char="Ø"/>
            </a:pPr>
            <a:r>
              <a:rPr lang="en-GB" sz="2000" b="1" dirty="0"/>
              <a:t>Arab States: Egypt</a:t>
            </a:r>
            <a:r>
              <a:rPr lang="en-GB" sz="2000" dirty="0"/>
              <a:t/>
            </a:r>
            <a:br>
              <a:rPr lang="en-GB" sz="2000" dirty="0"/>
            </a:br>
            <a:r>
              <a:rPr lang="en-GB" sz="2000" dirty="0"/>
              <a:t>Ms Amal El Anwar, Chief of the Department of French Language and Literature, Faculty of Art, Mansoura University</a:t>
            </a:r>
            <a:endParaRPr lang="sk-SK" sz="2000" dirty="0"/>
          </a:p>
          <a:p>
            <a:pPr lvl="2">
              <a:buFont typeface="Wingdings" panose="05000000000000000000" pitchFamily="2" charset="2"/>
              <a:buChar char="Ø"/>
            </a:pPr>
            <a:r>
              <a:rPr lang="en-GB" sz="2000" b="1" dirty="0"/>
              <a:t>Asia and the Pacific: Thailand</a:t>
            </a:r>
            <a:r>
              <a:rPr lang="en-GB" sz="2000" dirty="0"/>
              <a:t/>
            </a:r>
            <a:br>
              <a:rPr lang="en-GB" sz="2000" dirty="0"/>
            </a:br>
            <a:r>
              <a:rPr lang="en-GB" sz="2000" dirty="0"/>
              <a:t>Mr </a:t>
            </a:r>
            <a:r>
              <a:rPr lang="en-GB" sz="2000" dirty="0" err="1"/>
              <a:t>Surichai</a:t>
            </a:r>
            <a:r>
              <a:rPr lang="en-GB" sz="2000" dirty="0"/>
              <a:t> </a:t>
            </a:r>
            <a:r>
              <a:rPr lang="en-GB" sz="2000" dirty="0" err="1"/>
              <a:t>Wun'gaeo</a:t>
            </a:r>
            <a:r>
              <a:rPr lang="en-GB" sz="2000" dirty="0"/>
              <a:t>, Professor, Director, </a:t>
            </a:r>
            <a:r>
              <a:rPr lang="en-GB" sz="2000" dirty="0" err="1"/>
              <a:t>Center</a:t>
            </a:r>
            <a:r>
              <a:rPr lang="en-GB" sz="2000" dirty="0"/>
              <a:t> for Peace and Conflict Studies, </a:t>
            </a:r>
            <a:r>
              <a:rPr lang="en-GB" sz="2000" dirty="0" err="1"/>
              <a:t>Chulalongkorn</a:t>
            </a:r>
            <a:r>
              <a:rPr lang="en-GB" sz="2000" dirty="0"/>
              <a:t> University</a:t>
            </a:r>
            <a:endParaRPr lang="sk-SK" sz="2000" dirty="0"/>
          </a:p>
          <a:p>
            <a:pPr lvl="2">
              <a:buFont typeface="Wingdings" panose="05000000000000000000" pitchFamily="2" charset="2"/>
              <a:buChar char="Ø"/>
            </a:pPr>
            <a:endParaRPr lang="sk-SK" sz="2000" dirty="0"/>
          </a:p>
          <a:p>
            <a:pPr marL="457200" lvl="1" indent="0">
              <a:buNone/>
            </a:pPr>
            <a:endParaRPr lang="sk-SK" sz="2400" dirty="0"/>
          </a:p>
          <a:p>
            <a:endParaRPr lang="sk-SK" sz="2800" dirty="0"/>
          </a:p>
        </p:txBody>
      </p:sp>
    </p:spTree>
    <p:extLst>
      <p:ext uri="{BB962C8B-B14F-4D97-AF65-F5344CB8AC3E}">
        <p14:creationId xmlns:p14="http://schemas.microsoft.com/office/powerpoint/2010/main" val="91943707"/>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1923</Words>
  <Application>Microsoft Office PowerPoint</Application>
  <PresentationFormat>Prezentácia na obrazovke (4:3)</PresentationFormat>
  <Paragraphs>118</Paragraphs>
  <Slides>26</Slides>
  <Notes>0</Notes>
  <HiddenSlides>0</HiddenSlides>
  <MMClips>0</MMClips>
  <ScaleCrop>false</ScaleCrop>
  <HeadingPairs>
    <vt:vector size="4" baseType="variant">
      <vt:variant>
        <vt:lpstr>Motív</vt:lpstr>
      </vt:variant>
      <vt:variant>
        <vt:i4>1</vt:i4>
      </vt:variant>
      <vt:variant>
        <vt:lpstr>Nadpisy snímok</vt:lpstr>
      </vt:variant>
      <vt:variant>
        <vt:i4>26</vt:i4>
      </vt:variant>
    </vt:vector>
  </HeadingPairs>
  <TitlesOfParts>
    <vt:vector size="27" baseType="lpstr">
      <vt:lpstr>Motív Office</vt:lpstr>
      <vt:lpstr> GLOGAL MEGATRENDS AND THE SLOVAK REPUBLIC Open Conference  </vt:lpstr>
      <vt:lpstr> The event is organised under the auspices of the Slovak Presidency of the Council of the European Union </vt:lpstr>
      <vt:lpstr>UNESCO-MOST Programme and Slovakia </vt:lpstr>
      <vt:lpstr>The UNESCO-MOST Programme  I.</vt:lpstr>
      <vt:lpstr>UNESCO-MOST Programme II.</vt:lpstr>
      <vt:lpstr>Prezentácia programu PowerPoint</vt:lpstr>
      <vt:lpstr>Organizational Structure of UNESCO-MOST Programme</vt:lpstr>
      <vt:lpstr>Territorial Groups Of UNESCO-MOST Programme</vt:lpstr>
      <vt:lpstr>Prezentácia programu PowerPoint</vt:lpstr>
      <vt:lpstr>Prezentácia programu PowerPoint</vt:lpstr>
      <vt:lpstr>The Scientific Advisory Committee (SAC)</vt:lpstr>
      <vt:lpstr>The UNESCO-MOST Slovak Committee and Slovak UNESCO Commision</vt:lpstr>
      <vt:lpstr>Prezentácia programu PowerPoint</vt:lpstr>
      <vt:lpstr>Main activities of Slovak Committee UNECO-MOST Programme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Present situation and activities - I.</vt:lpstr>
      <vt:lpstr>Prezentácia programu PowerPoint</vt:lpstr>
      <vt:lpstr>Prezentácia programu PowerPoint</vt:lpstr>
      <vt:lpstr>Present situation nd activities – II.</vt:lpstr>
      <vt:lpstr>Prezentácia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GLOGAL MEGATRENDS AND THE SLOVAK REPUBLIC Open Conference</dc:title>
  <dc:creator>Ľubo</dc:creator>
  <cp:lastModifiedBy>faltan</cp:lastModifiedBy>
  <cp:revision>12</cp:revision>
  <dcterms:created xsi:type="dcterms:W3CDTF">2016-09-18T19:57:04Z</dcterms:created>
  <dcterms:modified xsi:type="dcterms:W3CDTF">2016-09-19T07:16:27Z</dcterms:modified>
</cp:coreProperties>
</file>