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1" r:id="rId3"/>
    <p:sldMasterId id="2147483704" r:id="rId4"/>
  </p:sldMasterIdLst>
  <p:notesMasterIdLst>
    <p:notesMasterId r:id="rId20"/>
  </p:notesMasterIdLst>
  <p:sldIdLst>
    <p:sldId id="299" r:id="rId5"/>
    <p:sldId id="295" r:id="rId6"/>
    <p:sldId id="294" r:id="rId7"/>
    <p:sldId id="292" r:id="rId8"/>
    <p:sldId id="264" r:id="rId9"/>
    <p:sldId id="293" r:id="rId10"/>
    <p:sldId id="286" r:id="rId11"/>
    <p:sldId id="285" r:id="rId12"/>
    <p:sldId id="289" r:id="rId13"/>
    <p:sldId id="287" r:id="rId14"/>
    <p:sldId id="296" r:id="rId15"/>
    <p:sldId id="297" r:id="rId16"/>
    <p:sldId id="298" r:id="rId17"/>
    <p:sldId id="290" r:id="rId18"/>
    <p:sldId id="291" r:id="rId1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86" d="100"/>
          <a:sy n="86" d="100"/>
        </p:scale>
        <p:origin x="49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image" Target="../media/image4.jp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4AE3E-0993-4ECA-AA2F-F9EE13EE806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sk-SK"/>
        </a:p>
      </dgm:t>
    </dgm:pt>
    <dgm:pt modelId="{F8F9980B-29E5-4DEB-9BAC-D476D695DA09}">
      <dgm:prSet phldrT="[Text]">
        <dgm:style>
          <a:lnRef idx="2">
            <a:schemeClr val="accent2"/>
          </a:lnRef>
          <a:fillRef idx="1">
            <a:schemeClr val="lt1"/>
          </a:fillRef>
          <a:effectRef idx="0">
            <a:schemeClr val="accent2"/>
          </a:effectRef>
          <a:fontRef idx="minor">
            <a:schemeClr val="dk1"/>
          </a:fontRef>
        </dgm:style>
      </dgm:prSet>
      <dgm:spPr>
        <a:ln>
          <a:solidFill>
            <a:srgbClr val="D5001C"/>
          </a:solidFill>
        </a:ln>
      </dgm:spPr>
      <dgm:t>
        <a:bodyPr/>
        <a:lstStyle/>
        <a:p>
          <a:r>
            <a:rPr lang="sk-SK" dirty="0" smtClean="0"/>
            <a:t> </a:t>
          </a:r>
          <a:endParaRPr lang="sk-SK" dirty="0"/>
        </a:p>
      </dgm:t>
    </dgm:pt>
    <dgm:pt modelId="{0210C7FC-ADDB-4917-9F6A-9813CC58D0F0}" type="parTrans" cxnId="{6A243C25-3E94-489A-9660-53586C2FFAE4}">
      <dgm:prSet/>
      <dgm:spPr/>
      <dgm:t>
        <a:bodyPr/>
        <a:lstStyle/>
        <a:p>
          <a:endParaRPr lang="sk-SK"/>
        </a:p>
      </dgm:t>
    </dgm:pt>
    <dgm:pt modelId="{D8E26511-5348-427A-88A5-816C34C18FB6}" type="sibTrans" cxnId="{6A243C25-3E94-489A-9660-53586C2FFAE4}">
      <dgm:prSet/>
      <dgm:spPr/>
      <dgm:t>
        <a:bodyPr/>
        <a:lstStyle/>
        <a:p>
          <a:endParaRPr lang="sk-SK"/>
        </a:p>
      </dgm:t>
    </dgm:pt>
    <dgm:pt modelId="{18DDCE96-2446-4568-8653-E481829B8ED9}">
      <dgm:prSet phldrT="[Text]" custT="1"/>
      <dgm:spPr>
        <a:blipFill dpi="0" rotWithShape="0">
          <a:blip xmlns:r="http://schemas.openxmlformats.org/officeDocument/2006/relationships" r:embed="rId1">
            <a:alphaModFix amt="5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9050">
          <a:solidFill>
            <a:srgbClr val="D6001C"/>
          </a:solidFill>
        </a:ln>
        <a:effectLst>
          <a:glow rad="127000">
            <a:schemeClr val="accent1">
              <a:alpha val="0"/>
            </a:schemeClr>
          </a:glo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sk-SK" sz="2000" b="1" dirty="0" smtClean="0">
            <a:solidFill>
              <a:srgbClr val="006EC5"/>
            </a:solidFill>
            <a:latin typeface="Arial" charset="0"/>
            <a:ea typeface="Arial" charset="0"/>
            <a:cs typeface="Arial" charset="0"/>
          </a:endParaRPr>
        </a:p>
        <a:p>
          <a:pPr marL="0" marR="0" indent="0" defTabSz="914400" eaLnBrk="1" fontAlgn="auto" latinLnBrk="0" hangingPunct="1">
            <a:lnSpc>
              <a:spcPct val="100000"/>
            </a:lnSpc>
            <a:spcBef>
              <a:spcPts val="0"/>
            </a:spcBef>
            <a:spcAft>
              <a:spcPts val="0"/>
            </a:spcAft>
            <a:buClrTx/>
            <a:buSzTx/>
            <a:buFontTx/>
            <a:buNone/>
            <a:tabLst/>
            <a:defRPr/>
          </a:pPr>
          <a:r>
            <a:rPr lang="sk-SK" sz="2400" b="1" dirty="0" smtClean="0">
              <a:solidFill>
                <a:srgbClr val="006EC5"/>
              </a:solidFill>
              <a:latin typeface="+mn-lt"/>
              <a:ea typeface="Arial" charset="0"/>
              <a:cs typeface="Arial" charset="0"/>
            </a:rPr>
            <a:t>CLIMATE CHANGE</a:t>
          </a:r>
        </a:p>
      </dgm:t>
    </dgm:pt>
    <dgm:pt modelId="{22845EC3-6ECF-4F8B-BB35-3D5BB6739990}" type="parTrans" cxnId="{C1B0E521-8AAE-4C43-906C-00BC5DAE4D7E}">
      <dgm:prSet/>
      <dgm:spPr/>
      <dgm:t>
        <a:bodyPr/>
        <a:lstStyle/>
        <a:p>
          <a:endParaRPr lang="sk-SK"/>
        </a:p>
      </dgm:t>
    </dgm:pt>
    <dgm:pt modelId="{C9E9FE1F-B06C-41B8-87B6-34D743DCC78D}" type="sibTrans" cxnId="{C1B0E521-8AAE-4C43-906C-00BC5DAE4D7E}">
      <dgm:prSet/>
      <dgm:spPr/>
      <dgm:t>
        <a:bodyPr/>
        <a:lstStyle/>
        <a:p>
          <a:endParaRPr lang="sk-SK"/>
        </a:p>
      </dgm:t>
    </dgm:pt>
    <dgm:pt modelId="{8D31CCB1-945F-4D73-A3EC-9460F4756C17}">
      <dgm:prSet phldrT="[Text]" custT="1"/>
      <dgm:spPr>
        <a:blipFill dpi="0" rotWithShape="1">
          <a:blip xmlns:r="http://schemas.openxmlformats.org/officeDocument/2006/relationships" r:embed="rId2" cstate="print">
            <a:alphaModFix amt="5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9050">
          <a:solidFill>
            <a:srgbClr val="D6001C"/>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sk-SK" sz="1800" dirty="0" smtClean="0">
            <a:latin typeface="Arial" charset="0"/>
            <a:ea typeface="Arial" charset="0"/>
            <a:cs typeface="Arial" charset="0"/>
          </a:endParaRPr>
        </a:p>
        <a:p>
          <a:pPr marL="0" marR="0" indent="0" defTabSz="914400" eaLnBrk="1" fontAlgn="auto" latinLnBrk="0" hangingPunct="1">
            <a:lnSpc>
              <a:spcPct val="100000"/>
            </a:lnSpc>
            <a:spcBef>
              <a:spcPts val="0"/>
            </a:spcBef>
            <a:spcAft>
              <a:spcPts val="0"/>
            </a:spcAft>
            <a:buClrTx/>
            <a:buSzTx/>
            <a:buFontTx/>
            <a:buNone/>
            <a:tabLst/>
            <a:defRPr/>
          </a:pPr>
          <a:endParaRPr lang="sk-SK" sz="2000" b="1" dirty="0" smtClean="0">
            <a:solidFill>
              <a:schemeClr val="tx1"/>
            </a:solidFill>
            <a:latin typeface="Arial" charset="0"/>
            <a:ea typeface="Arial" charset="0"/>
            <a:cs typeface="Arial" charset="0"/>
          </a:endParaRPr>
        </a:p>
        <a:p>
          <a:pPr marL="0" marR="0" indent="0" defTabSz="914400" eaLnBrk="1" fontAlgn="auto" latinLnBrk="0" hangingPunct="1">
            <a:lnSpc>
              <a:spcPct val="100000"/>
            </a:lnSpc>
            <a:spcBef>
              <a:spcPts val="0"/>
            </a:spcBef>
            <a:spcAft>
              <a:spcPts val="600"/>
            </a:spcAft>
            <a:buClrTx/>
            <a:buSzTx/>
            <a:buFontTx/>
            <a:buNone/>
            <a:tabLst/>
            <a:defRPr/>
          </a:pPr>
          <a:r>
            <a:rPr lang="sk-SK" sz="1800" b="1" dirty="0" smtClean="0">
              <a:solidFill>
                <a:srgbClr val="006EC5"/>
              </a:solidFill>
              <a:latin typeface="+mn-lt"/>
              <a:ea typeface="Arial" charset="0"/>
              <a:cs typeface="Arial" charset="0"/>
            </a:rPr>
            <a:t>CIRCULAR ECONOMY</a:t>
          </a:r>
        </a:p>
        <a:p>
          <a:pPr marL="0" marR="0" indent="0" defTabSz="914400" eaLnBrk="1" fontAlgn="auto" latinLnBrk="0" hangingPunct="1">
            <a:lnSpc>
              <a:spcPct val="100000"/>
            </a:lnSpc>
            <a:spcBef>
              <a:spcPts val="0"/>
            </a:spcBef>
            <a:spcAft>
              <a:spcPts val="600"/>
            </a:spcAft>
            <a:buClrTx/>
            <a:buSzTx/>
            <a:buFontTx/>
            <a:buNone/>
            <a:tabLst/>
            <a:defRPr/>
          </a:pPr>
          <a:r>
            <a:rPr lang="sk-SK" sz="2400" b="1" dirty="0" smtClean="0">
              <a:solidFill>
                <a:srgbClr val="006EC5"/>
              </a:solidFill>
              <a:latin typeface="+mn-lt"/>
              <a:ea typeface="Arial" charset="0"/>
              <a:cs typeface="Arial" charset="0"/>
            </a:rPr>
            <a:t>WASTE PACKAGE</a:t>
          </a:r>
        </a:p>
        <a:p>
          <a:pPr defTabSz="2311400">
            <a:lnSpc>
              <a:spcPct val="90000"/>
            </a:lnSpc>
            <a:spcAft>
              <a:spcPct val="35000"/>
            </a:spcAft>
          </a:pPr>
          <a:endParaRPr lang="sk-SK" dirty="0"/>
        </a:p>
      </dgm:t>
    </dgm:pt>
    <dgm:pt modelId="{D981ABD4-261B-44C1-AFB9-9E9B45BA0D59}" type="parTrans" cxnId="{4F02D6FB-8E6C-4634-B8AB-FEB1183722D6}">
      <dgm:prSet/>
      <dgm:spPr/>
      <dgm:t>
        <a:bodyPr/>
        <a:lstStyle/>
        <a:p>
          <a:endParaRPr lang="sk-SK"/>
        </a:p>
      </dgm:t>
    </dgm:pt>
    <dgm:pt modelId="{9C906833-1463-4015-9B0D-3E1EF2D02402}" type="sibTrans" cxnId="{4F02D6FB-8E6C-4634-B8AB-FEB1183722D6}">
      <dgm:prSet/>
      <dgm:spPr/>
      <dgm:t>
        <a:bodyPr/>
        <a:lstStyle/>
        <a:p>
          <a:endParaRPr lang="sk-SK"/>
        </a:p>
      </dgm:t>
    </dgm:pt>
    <dgm:pt modelId="{48D8D229-CE3D-4BDF-95E0-66CA2092F486}">
      <dgm:prSet phldrT="[Text]" custT="1"/>
      <dgm:spPr>
        <a:blipFill dpi="0" rotWithShape="0">
          <a:blip xmlns:r="http://schemas.openxmlformats.org/officeDocument/2006/relationships" r:embed="rId3" cstate="print">
            <a:alphaModFix amt="5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9050">
          <a:solidFill>
            <a:srgbClr val="D6001C"/>
          </a:solidFill>
        </a:ln>
      </dgm:spPr>
      <dgm:t>
        <a:bodyPr/>
        <a:lstStyle/>
        <a:p>
          <a:pPr marL="0" indent="0" algn="ctr">
            <a:lnSpc>
              <a:spcPct val="0"/>
            </a:lnSpc>
            <a:spcBef>
              <a:spcPts val="0"/>
            </a:spcBef>
            <a:spcAft>
              <a:spcPts val="0"/>
            </a:spcAft>
            <a:buFont typeface="Wingdings" charset="2"/>
            <a:buNone/>
          </a:pPr>
          <a:r>
            <a:rPr lang="sk-SK" sz="2400" b="1" smtClean="0">
              <a:solidFill>
                <a:srgbClr val="006EC5"/>
              </a:solidFill>
              <a:latin typeface="+mn-lt"/>
              <a:ea typeface="Arial" charset="0"/>
              <a:cs typeface="Arial" charset="0"/>
            </a:rPr>
            <a:t>WATER</a:t>
          </a:r>
          <a:endParaRPr lang="sk-SK" sz="2400" b="1" dirty="0" smtClean="0">
            <a:solidFill>
              <a:srgbClr val="006EC5"/>
            </a:solidFill>
            <a:latin typeface="+mn-lt"/>
            <a:ea typeface="Arial" charset="0"/>
            <a:cs typeface="Arial" charset="0"/>
          </a:endParaRPr>
        </a:p>
      </dgm:t>
    </dgm:pt>
    <dgm:pt modelId="{23976BC1-AA51-4179-A64A-5E8C5B1067E6}" type="sibTrans" cxnId="{68B5FA84-B032-47A1-9471-CCCE543F0927}">
      <dgm:prSet/>
      <dgm:spPr/>
      <dgm:t>
        <a:bodyPr/>
        <a:lstStyle/>
        <a:p>
          <a:endParaRPr lang="sk-SK"/>
        </a:p>
      </dgm:t>
    </dgm:pt>
    <dgm:pt modelId="{7A76BBF3-A5D4-4DC1-9D51-D41913F67D6B}" type="parTrans" cxnId="{68B5FA84-B032-47A1-9471-CCCE543F0927}">
      <dgm:prSet/>
      <dgm:spPr/>
      <dgm:t>
        <a:bodyPr/>
        <a:lstStyle/>
        <a:p>
          <a:endParaRPr lang="sk-SK"/>
        </a:p>
      </dgm:t>
    </dgm:pt>
    <dgm:pt modelId="{AE65FDD0-D982-4BC9-B44B-E1776FA49F21}">
      <dgm:prSet phldrT="[Text]" custT="1"/>
      <dgm:spPr>
        <a:blipFill dpi="0" rotWithShape="0">
          <a:blip xmlns:r="http://schemas.openxmlformats.org/officeDocument/2006/relationships" r:embed="rId4">
            <a:alphaModFix amt="5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9050">
          <a:solidFill>
            <a:srgbClr val="D6001C"/>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sk-SK" sz="2400" b="1" dirty="0" smtClean="0">
              <a:solidFill>
                <a:srgbClr val="006EC5"/>
              </a:solidFill>
              <a:latin typeface="+mn-lt"/>
              <a:ea typeface="Arial" charset="0"/>
              <a:cs typeface="Arial" charset="0"/>
            </a:rPr>
            <a:t>BIODIVERSITY</a:t>
          </a:r>
        </a:p>
        <a:p>
          <a:pPr defTabSz="2311400">
            <a:lnSpc>
              <a:spcPct val="90000"/>
            </a:lnSpc>
            <a:spcAft>
              <a:spcPct val="35000"/>
            </a:spcAft>
          </a:pPr>
          <a:endParaRPr lang="sk-SK" dirty="0">
            <a:solidFill>
              <a:srgbClr val="006EC5"/>
            </a:solidFill>
          </a:endParaRPr>
        </a:p>
      </dgm:t>
    </dgm:pt>
    <dgm:pt modelId="{01DF8C69-746D-4A91-97ED-0B16F270B021}" type="sibTrans" cxnId="{F7F8AE6E-6EA0-4DA9-8C77-673FF650F8BF}">
      <dgm:prSet/>
      <dgm:spPr/>
      <dgm:t>
        <a:bodyPr/>
        <a:lstStyle/>
        <a:p>
          <a:endParaRPr lang="sk-SK"/>
        </a:p>
      </dgm:t>
    </dgm:pt>
    <dgm:pt modelId="{AC3D6140-23C7-478D-A77A-B2DDA86AC1CB}" type="parTrans" cxnId="{F7F8AE6E-6EA0-4DA9-8C77-673FF650F8BF}">
      <dgm:prSet/>
      <dgm:spPr/>
      <dgm:t>
        <a:bodyPr/>
        <a:lstStyle/>
        <a:p>
          <a:endParaRPr lang="sk-SK"/>
        </a:p>
      </dgm:t>
    </dgm:pt>
    <dgm:pt modelId="{EE32DF04-DDE8-4E45-99D5-0499B5271FDD}" type="pres">
      <dgm:prSet presAssocID="{B7E4AE3E-0993-4ECA-AA2F-F9EE13EE806C}" presName="diagram" presStyleCnt="0">
        <dgm:presLayoutVars>
          <dgm:chMax val="1"/>
          <dgm:dir/>
          <dgm:animLvl val="ctr"/>
          <dgm:resizeHandles val="exact"/>
        </dgm:presLayoutVars>
      </dgm:prSet>
      <dgm:spPr/>
      <dgm:t>
        <a:bodyPr/>
        <a:lstStyle/>
        <a:p>
          <a:endParaRPr lang="sk-SK"/>
        </a:p>
      </dgm:t>
    </dgm:pt>
    <dgm:pt modelId="{9EE095F4-0AA1-4411-8FB7-92AA75A300CA}" type="pres">
      <dgm:prSet presAssocID="{B7E4AE3E-0993-4ECA-AA2F-F9EE13EE806C}" presName="matrix" presStyleCnt="0"/>
      <dgm:spPr/>
      <dgm:t>
        <a:bodyPr/>
        <a:lstStyle/>
        <a:p>
          <a:endParaRPr lang="sk-SK"/>
        </a:p>
      </dgm:t>
    </dgm:pt>
    <dgm:pt modelId="{1309676B-89F1-45D5-B503-408647F445A2}" type="pres">
      <dgm:prSet presAssocID="{B7E4AE3E-0993-4ECA-AA2F-F9EE13EE806C}" presName="tile1" presStyleLbl="node1" presStyleIdx="0" presStyleCnt="4" custLinFactNeighborX="-95" custLinFactNeighborY="-1503"/>
      <dgm:spPr/>
      <dgm:t>
        <a:bodyPr/>
        <a:lstStyle/>
        <a:p>
          <a:endParaRPr lang="sk-SK"/>
        </a:p>
      </dgm:t>
    </dgm:pt>
    <dgm:pt modelId="{A77DF168-6D64-4FB2-B160-B07BE9E06FAC}" type="pres">
      <dgm:prSet presAssocID="{B7E4AE3E-0993-4ECA-AA2F-F9EE13EE806C}" presName="tile1text" presStyleLbl="node1" presStyleIdx="0" presStyleCnt="4">
        <dgm:presLayoutVars>
          <dgm:chMax val="0"/>
          <dgm:chPref val="0"/>
          <dgm:bulletEnabled val="1"/>
        </dgm:presLayoutVars>
      </dgm:prSet>
      <dgm:spPr/>
      <dgm:t>
        <a:bodyPr/>
        <a:lstStyle/>
        <a:p>
          <a:endParaRPr lang="sk-SK"/>
        </a:p>
      </dgm:t>
    </dgm:pt>
    <dgm:pt modelId="{0133774B-04E0-4540-BB46-EF572F166D30}" type="pres">
      <dgm:prSet presAssocID="{B7E4AE3E-0993-4ECA-AA2F-F9EE13EE806C}" presName="tile2" presStyleLbl="node1" presStyleIdx="1" presStyleCnt="4" custLinFactNeighborX="3000"/>
      <dgm:spPr/>
      <dgm:t>
        <a:bodyPr/>
        <a:lstStyle/>
        <a:p>
          <a:endParaRPr lang="sk-SK"/>
        </a:p>
      </dgm:t>
    </dgm:pt>
    <dgm:pt modelId="{94F01FB8-EC5F-4EDC-96D8-BCA8AD525D96}" type="pres">
      <dgm:prSet presAssocID="{B7E4AE3E-0993-4ECA-AA2F-F9EE13EE806C}" presName="tile2text" presStyleLbl="node1" presStyleIdx="1" presStyleCnt="4">
        <dgm:presLayoutVars>
          <dgm:chMax val="0"/>
          <dgm:chPref val="0"/>
          <dgm:bulletEnabled val="1"/>
        </dgm:presLayoutVars>
      </dgm:prSet>
      <dgm:spPr/>
      <dgm:t>
        <a:bodyPr/>
        <a:lstStyle/>
        <a:p>
          <a:endParaRPr lang="sk-SK"/>
        </a:p>
      </dgm:t>
    </dgm:pt>
    <dgm:pt modelId="{D1F2884A-C6C8-4E16-882E-FDBA9EF4BC06}" type="pres">
      <dgm:prSet presAssocID="{B7E4AE3E-0993-4ECA-AA2F-F9EE13EE806C}" presName="tile3" presStyleLbl="node1" presStyleIdx="2" presStyleCnt="4" custLinFactNeighborX="0"/>
      <dgm:spPr/>
      <dgm:t>
        <a:bodyPr/>
        <a:lstStyle/>
        <a:p>
          <a:endParaRPr lang="sk-SK"/>
        </a:p>
      </dgm:t>
    </dgm:pt>
    <dgm:pt modelId="{7881ACB2-6855-454B-BAD3-C4D40783DF7D}" type="pres">
      <dgm:prSet presAssocID="{B7E4AE3E-0993-4ECA-AA2F-F9EE13EE806C}" presName="tile3text" presStyleLbl="node1" presStyleIdx="2" presStyleCnt="4">
        <dgm:presLayoutVars>
          <dgm:chMax val="0"/>
          <dgm:chPref val="0"/>
          <dgm:bulletEnabled val="1"/>
        </dgm:presLayoutVars>
      </dgm:prSet>
      <dgm:spPr/>
      <dgm:t>
        <a:bodyPr/>
        <a:lstStyle/>
        <a:p>
          <a:endParaRPr lang="sk-SK"/>
        </a:p>
      </dgm:t>
    </dgm:pt>
    <dgm:pt modelId="{9FC363E0-7BFB-4F8E-8CAC-7017D75CFB9B}" type="pres">
      <dgm:prSet presAssocID="{B7E4AE3E-0993-4ECA-AA2F-F9EE13EE806C}" presName="tile4" presStyleLbl="node1" presStyleIdx="3" presStyleCnt="4" custAng="0" custLinFactNeighborX="8090" custLinFactNeighborY="0"/>
      <dgm:spPr/>
      <dgm:t>
        <a:bodyPr/>
        <a:lstStyle/>
        <a:p>
          <a:endParaRPr lang="sk-SK"/>
        </a:p>
      </dgm:t>
    </dgm:pt>
    <dgm:pt modelId="{D1D2BAF0-D61C-4844-A4FA-EE5E658F759E}" type="pres">
      <dgm:prSet presAssocID="{B7E4AE3E-0993-4ECA-AA2F-F9EE13EE806C}" presName="tile4text" presStyleLbl="node1" presStyleIdx="3" presStyleCnt="4">
        <dgm:presLayoutVars>
          <dgm:chMax val="0"/>
          <dgm:chPref val="0"/>
          <dgm:bulletEnabled val="1"/>
        </dgm:presLayoutVars>
      </dgm:prSet>
      <dgm:spPr/>
      <dgm:t>
        <a:bodyPr/>
        <a:lstStyle/>
        <a:p>
          <a:endParaRPr lang="sk-SK"/>
        </a:p>
      </dgm:t>
    </dgm:pt>
    <dgm:pt modelId="{98704E6F-04E8-4420-A145-08FDA9D6591C}" type="pres">
      <dgm:prSet presAssocID="{B7E4AE3E-0993-4ECA-AA2F-F9EE13EE806C}" presName="centerTile" presStyleLbl="fgShp" presStyleIdx="0" presStyleCnt="1" custScaleX="150170" custScaleY="127143" custLinFactNeighborX="-942" custLinFactNeighborY="-5260">
        <dgm:presLayoutVars>
          <dgm:chMax val="0"/>
          <dgm:chPref val="0"/>
        </dgm:presLayoutVars>
      </dgm:prSet>
      <dgm:spPr/>
      <dgm:t>
        <a:bodyPr/>
        <a:lstStyle/>
        <a:p>
          <a:endParaRPr lang="sk-SK"/>
        </a:p>
      </dgm:t>
    </dgm:pt>
  </dgm:ptLst>
  <dgm:cxnLst>
    <dgm:cxn modelId="{C1B0E521-8AAE-4C43-906C-00BC5DAE4D7E}" srcId="{F8F9980B-29E5-4DEB-9BAC-D476D695DA09}" destId="{18DDCE96-2446-4568-8653-E481829B8ED9}" srcOrd="0" destOrd="0" parTransId="{22845EC3-6ECF-4F8B-BB35-3D5BB6739990}" sibTransId="{C9E9FE1F-B06C-41B8-87B6-34D743DCC78D}"/>
    <dgm:cxn modelId="{F7F8AE6E-6EA0-4DA9-8C77-673FF650F8BF}" srcId="{F8F9980B-29E5-4DEB-9BAC-D476D695DA09}" destId="{AE65FDD0-D982-4BC9-B44B-E1776FA49F21}" srcOrd="2" destOrd="0" parTransId="{AC3D6140-23C7-478D-A77A-B2DDA86AC1CB}" sibTransId="{01DF8C69-746D-4A91-97ED-0B16F270B021}"/>
    <dgm:cxn modelId="{68B5FA84-B032-47A1-9471-CCCE543F0927}" srcId="{F8F9980B-29E5-4DEB-9BAC-D476D695DA09}" destId="{48D8D229-CE3D-4BDF-95E0-66CA2092F486}" srcOrd="3" destOrd="0" parTransId="{7A76BBF3-A5D4-4DC1-9D51-D41913F67D6B}" sibTransId="{23976BC1-AA51-4179-A64A-5E8C5B1067E6}"/>
    <dgm:cxn modelId="{C9EC54B7-3A9C-4058-9FB3-F6E3D1D8AD36}" type="presOf" srcId="{8D31CCB1-945F-4D73-A3EC-9460F4756C17}" destId="{94F01FB8-EC5F-4EDC-96D8-BCA8AD525D96}" srcOrd="1" destOrd="0" presId="urn:microsoft.com/office/officeart/2005/8/layout/matrix1"/>
    <dgm:cxn modelId="{6EB5FEC4-B2BC-4495-93C6-CCB0B8D6021F}" type="presOf" srcId="{AE65FDD0-D982-4BC9-B44B-E1776FA49F21}" destId="{7881ACB2-6855-454B-BAD3-C4D40783DF7D}" srcOrd="1" destOrd="0" presId="urn:microsoft.com/office/officeart/2005/8/layout/matrix1"/>
    <dgm:cxn modelId="{21360444-59C7-4BBA-9E27-71BFD47177E6}" type="presOf" srcId="{18DDCE96-2446-4568-8653-E481829B8ED9}" destId="{1309676B-89F1-45D5-B503-408647F445A2}" srcOrd="0" destOrd="0" presId="urn:microsoft.com/office/officeart/2005/8/layout/matrix1"/>
    <dgm:cxn modelId="{3904AE26-0AF4-45EB-8FB1-B02256B63BCF}" type="presOf" srcId="{AE65FDD0-D982-4BC9-B44B-E1776FA49F21}" destId="{D1F2884A-C6C8-4E16-882E-FDBA9EF4BC06}" srcOrd="0" destOrd="0" presId="urn:microsoft.com/office/officeart/2005/8/layout/matrix1"/>
    <dgm:cxn modelId="{99294A57-07D7-4269-BFD2-A2BA8CF54011}" type="presOf" srcId="{48D8D229-CE3D-4BDF-95E0-66CA2092F486}" destId="{D1D2BAF0-D61C-4844-A4FA-EE5E658F759E}" srcOrd="1" destOrd="0" presId="urn:microsoft.com/office/officeart/2005/8/layout/matrix1"/>
    <dgm:cxn modelId="{248235CD-8299-467C-83CE-345E002ACDB9}" type="presOf" srcId="{F8F9980B-29E5-4DEB-9BAC-D476D695DA09}" destId="{98704E6F-04E8-4420-A145-08FDA9D6591C}" srcOrd="0" destOrd="0" presId="urn:microsoft.com/office/officeart/2005/8/layout/matrix1"/>
    <dgm:cxn modelId="{6A243C25-3E94-489A-9660-53586C2FFAE4}" srcId="{B7E4AE3E-0993-4ECA-AA2F-F9EE13EE806C}" destId="{F8F9980B-29E5-4DEB-9BAC-D476D695DA09}" srcOrd="0" destOrd="0" parTransId="{0210C7FC-ADDB-4917-9F6A-9813CC58D0F0}" sibTransId="{D8E26511-5348-427A-88A5-816C34C18FB6}"/>
    <dgm:cxn modelId="{82B07765-0366-4EF8-98EF-29EFC2244ECA}" type="presOf" srcId="{48D8D229-CE3D-4BDF-95E0-66CA2092F486}" destId="{9FC363E0-7BFB-4F8E-8CAC-7017D75CFB9B}" srcOrd="0" destOrd="0" presId="urn:microsoft.com/office/officeart/2005/8/layout/matrix1"/>
    <dgm:cxn modelId="{6F41F205-99DE-4FDB-9773-5E77B8865698}" type="presOf" srcId="{B7E4AE3E-0993-4ECA-AA2F-F9EE13EE806C}" destId="{EE32DF04-DDE8-4E45-99D5-0499B5271FDD}" srcOrd="0" destOrd="0" presId="urn:microsoft.com/office/officeart/2005/8/layout/matrix1"/>
    <dgm:cxn modelId="{A09164D2-0A88-4C60-9CF7-5F8B219996B7}" type="presOf" srcId="{18DDCE96-2446-4568-8653-E481829B8ED9}" destId="{A77DF168-6D64-4FB2-B160-B07BE9E06FAC}" srcOrd="1" destOrd="0" presId="urn:microsoft.com/office/officeart/2005/8/layout/matrix1"/>
    <dgm:cxn modelId="{4F02D6FB-8E6C-4634-B8AB-FEB1183722D6}" srcId="{F8F9980B-29E5-4DEB-9BAC-D476D695DA09}" destId="{8D31CCB1-945F-4D73-A3EC-9460F4756C17}" srcOrd="1" destOrd="0" parTransId="{D981ABD4-261B-44C1-AFB9-9E9B45BA0D59}" sibTransId="{9C906833-1463-4015-9B0D-3E1EF2D02402}"/>
    <dgm:cxn modelId="{85B109E1-0F0F-42F2-B661-35A15B15AECA}" type="presOf" srcId="{8D31CCB1-945F-4D73-A3EC-9460F4756C17}" destId="{0133774B-04E0-4540-BB46-EF572F166D30}" srcOrd="0" destOrd="0" presId="urn:microsoft.com/office/officeart/2005/8/layout/matrix1"/>
    <dgm:cxn modelId="{870E0D21-774A-4C0A-B032-43D8A7C9B815}" type="presParOf" srcId="{EE32DF04-DDE8-4E45-99D5-0499B5271FDD}" destId="{9EE095F4-0AA1-4411-8FB7-92AA75A300CA}" srcOrd="0" destOrd="0" presId="urn:microsoft.com/office/officeart/2005/8/layout/matrix1"/>
    <dgm:cxn modelId="{CB566900-AE3D-404F-80AA-5389FFEC191D}" type="presParOf" srcId="{9EE095F4-0AA1-4411-8FB7-92AA75A300CA}" destId="{1309676B-89F1-45D5-B503-408647F445A2}" srcOrd="0" destOrd="0" presId="urn:microsoft.com/office/officeart/2005/8/layout/matrix1"/>
    <dgm:cxn modelId="{0DEBD858-64FE-409F-8936-7BAAA532FB46}" type="presParOf" srcId="{9EE095F4-0AA1-4411-8FB7-92AA75A300CA}" destId="{A77DF168-6D64-4FB2-B160-B07BE9E06FAC}" srcOrd="1" destOrd="0" presId="urn:microsoft.com/office/officeart/2005/8/layout/matrix1"/>
    <dgm:cxn modelId="{D362E6EB-AEFC-4F11-9EC3-EDE2DB19B22A}" type="presParOf" srcId="{9EE095F4-0AA1-4411-8FB7-92AA75A300CA}" destId="{0133774B-04E0-4540-BB46-EF572F166D30}" srcOrd="2" destOrd="0" presId="urn:microsoft.com/office/officeart/2005/8/layout/matrix1"/>
    <dgm:cxn modelId="{1B0C9FE1-4642-41CB-AC71-F57E9B72E6DB}" type="presParOf" srcId="{9EE095F4-0AA1-4411-8FB7-92AA75A300CA}" destId="{94F01FB8-EC5F-4EDC-96D8-BCA8AD525D96}" srcOrd="3" destOrd="0" presId="urn:microsoft.com/office/officeart/2005/8/layout/matrix1"/>
    <dgm:cxn modelId="{F3A825D6-9940-4B44-8D13-EEB5976ED29D}" type="presParOf" srcId="{9EE095F4-0AA1-4411-8FB7-92AA75A300CA}" destId="{D1F2884A-C6C8-4E16-882E-FDBA9EF4BC06}" srcOrd="4" destOrd="0" presId="urn:microsoft.com/office/officeart/2005/8/layout/matrix1"/>
    <dgm:cxn modelId="{2833CEFD-FB30-4E60-9148-02E171EB04F2}" type="presParOf" srcId="{9EE095F4-0AA1-4411-8FB7-92AA75A300CA}" destId="{7881ACB2-6855-454B-BAD3-C4D40783DF7D}" srcOrd="5" destOrd="0" presId="urn:microsoft.com/office/officeart/2005/8/layout/matrix1"/>
    <dgm:cxn modelId="{4D3E06AF-35C0-4949-92EC-E54901B56F25}" type="presParOf" srcId="{9EE095F4-0AA1-4411-8FB7-92AA75A300CA}" destId="{9FC363E0-7BFB-4F8E-8CAC-7017D75CFB9B}" srcOrd="6" destOrd="0" presId="urn:microsoft.com/office/officeart/2005/8/layout/matrix1"/>
    <dgm:cxn modelId="{65811F54-BE69-4C0B-8185-0993A70AFA1B}" type="presParOf" srcId="{9EE095F4-0AA1-4411-8FB7-92AA75A300CA}" destId="{D1D2BAF0-D61C-4844-A4FA-EE5E658F759E}" srcOrd="7" destOrd="0" presId="urn:microsoft.com/office/officeart/2005/8/layout/matrix1"/>
    <dgm:cxn modelId="{E6D39494-13BD-4CC9-AEC5-4F1E2B5C2911}" type="presParOf" srcId="{EE32DF04-DDE8-4E45-99D5-0499B5271FDD}" destId="{98704E6F-04E8-4420-A145-08FDA9D6591C}"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9676B-89F1-45D5-B503-408647F445A2}">
      <dsp:nvSpPr>
        <dsp:cNvPr id="0" name=""/>
        <dsp:cNvSpPr/>
      </dsp:nvSpPr>
      <dsp:spPr>
        <a:xfrm rot="16200000">
          <a:off x="859166" y="-859166"/>
          <a:ext cx="2049568" cy="3767902"/>
        </a:xfrm>
        <a:prstGeom prst="round1Rect">
          <a:avLst/>
        </a:prstGeom>
        <a:blipFill dpi="0" rotWithShape="0">
          <a:blip xmlns:r="http://schemas.openxmlformats.org/officeDocument/2006/relationships" r:embed="rId1">
            <a:alphaModFix amt="5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9050" cap="flat" cmpd="sng" algn="ctr">
          <a:solidFill>
            <a:srgbClr val="D6001C"/>
          </a:solidFill>
          <a:prstDash val="solid"/>
          <a:miter lim="800000"/>
        </a:ln>
        <a:effectLst>
          <a:glow rad="127000">
            <a:schemeClr val="accent1">
              <a:alpha val="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k-SK" sz="2000" b="1" kern="1200" dirty="0" smtClean="0">
            <a:solidFill>
              <a:srgbClr val="006EC5"/>
            </a:solidFill>
            <a:latin typeface="Arial" charset="0"/>
            <a:ea typeface="Arial"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sk-SK" sz="2400" b="1" kern="1200" dirty="0" smtClean="0">
              <a:solidFill>
                <a:srgbClr val="006EC5"/>
              </a:solidFill>
              <a:latin typeface="+mn-lt"/>
              <a:ea typeface="Arial" charset="0"/>
              <a:cs typeface="Arial" charset="0"/>
            </a:rPr>
            <a:t>CLIMATE CHANGE</a:t>
          </a:r>
        </a:p>
      </dsp:txBody>
      <dsp:txXfrm rot="5400000">
        <a:off x="-1" y="1"/>
        <a:ext cx="3767902" cy="1537176"/>
      </dsp:txXfrm>
    </dsp:sp>
    <dsp:sp modelId="{0133774B-04E0-4540-BB46-EF572F166D30}">
      <dsp:nvSpPr>
        <dsp:cNvPr id="0" name=""/>
        <dsp:cNvSpPr/>
      </dsp:nvSpPr>
      <dsp:spPr>
        <a:xfrm>
          <a:off x="3767902" y="0"/>
          <a:ext cx="3767902" cy="2049568"/>
        </a:xfrm>
        <a:prstGeom prst="round1Rect">
          <a:avLst/>
        </a:prstGeom>
        <a:blipFill dpi="0" rotWithShape="1">
          <a:blip xmlns:r="http://schemas.openxmlformats.org/officeDocument/2006/relationships" r:embed="rId2" cstate="print">
            <a:alphaModFix amt="5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9050" cap="flat" cmpd="sng" algn="ctr">
          <a:solidFill>
            <a:srgbClr val="D6001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k-SK" sz="1800" kern="1200" dirty="0" smtClean="0">
            <a:latin typeface="Arial" charset="0"/>
            <a:ea typeface="Arial"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sk-SK" sz="2000" b="1" kern="1200" dirty="0" smtClean="0">
            <a:solidFill>
              <a:schemeClr val="tx1"/>
            </a:solidFill>
            <a:latin typeface="Arial" charset="0"/>
            <a:ea typeface="Arial" charset="0"/>
            <a:cs typeface="Arial" charset="0"/>
          </a:endParaRPr>
        </a:p>
        <a:p>
          <a:pPr marL="0" marR="0" lvl="0" indent="0" algn="ctr" defTabSz="914400" eaLnBrk="1" fontAlgn="auto" latinLnBrk="0" hangingPunct="1">
            <a:lnSpc>
              <a:spcPct val="100000"/>
            </a:lnSpc>
            <a:spcBef>
              <a:spcPct val="0"/>
            </a:spcBef>
            <a:spcAft>
              <a:spcPts val="600"/>
            </a:spcAft>
            <a:buClrTx/>
            <a:buSzTx/>
            <a:buFontTx/>
            <a:buNone/>
            <a:tabLst/>
            <a:defRPr/>
          </a:pPr>
          <a:r>
            <a:rPr lang="sk-SK" sz="1800" b="1" kern="1200" dirty="0" smtClean="0">
              <a:solidFill>
                <a:srgbClr val="006EC5"/>
              </a:solidFill>
              <a:latin typeface="+mn-lt"/>
              <a:ea typeface="Arial" charset="0"/>
              <a:cs typeface="Arial" charset="0"/>
            </a:rPr>
            <a:t>CIRCULAR ECONOMY</a:t>
          </a:r>
        </a:p>
        <a:p>
          <a:pPr marL="0" marR="0" lvl="0" indent="0" algn="ctr" defTabSz="914400" eaLnBrk="1" fontAlgn="auto" latinLnBrk="0" hangingPunct="1">
            <a:lnSpc>
              <a:spcPct val="100000"/>
            </a:lnSpc>
            <a:spcBef>
              <a:spcPct val="0"/>
            </a:spcBef>
            <a:spcAft>
              <a:spcPts val="600"/>
            </a:spcAft>
            <a:buClrTx/>
            <a:buSzTx/>
            <a:buFontTx/>
            <a:buNone/>
            <a:tabLst/>
            <a:defRPr/>
          </a:pPr>
          <a:r>
            <a:rPr lang="sk-SK" sz="2400" b="1" kern="1200" dirty="0" smtClean="0">
              <a:solidFill>
                <a:srgbClr val="006EC5"/>
              </a:solidFill>
              <a:latin typeface="+mn-lt"/>
              <a:ea typeface="Arial" charset="0"/>
              <a:cs typeface="Arial" charset="0"/>
            </a:rPr>
            <a:t>WASTE PACKAGE</a:t>
          </a:r>
        </a:p>
        <a:p>
          <a:pPr lvl="0" algn="ctr" defTabSz="2311400">
            <a:lnSpc>
              <a:spcPct val="90000"/>
            </a:lnSpc>
            <a:spcBef>
              <a:spcPct val="0"/>
            </a:spcBef>
            <a:spcAft>
              <a:spcPct val="35000"/>
            </a:spcAft>
          </a:pPr>
          <a:endParaRPr lang="sk-SK" kern="1200" dirty="0"/>
        </a:p>
      </dsp:txBody>
      <dsp:txXfrm>
        <a:off x="3767902" y="0"/>
        <a:ext cx="3767902" cy="1537176"/>
      </dsp:txXfrm>
    </dsp:sp>
    <dsp:sp modelId="{D1F2884A-C6C8-4E16-882E-FDBA9EF4BC06}">
      <dsp:nvSpPr>
        <dsp:cNvPr id="0" name=""/>
        <dsp:cNvSpPr/>
      </dsp:nvSpPr>
      <dsp:spPr>
        <a:xfrm rot="10800000">
          <a:off x="0" y="2049568"/>
          <a:ext cx="3767902" cy="2049568"/>
        </a:xfrm>
        <a:prstGeom prst="round1Rect">
          <a:avLst/>
        </a:prstGeom>
        <a:blipFill dpi="0" rotWithShape="0">
          <a:blip xmlns:r="http://schemas.openxmlformats.org/officeDocument/2006/relationships" r:embed="rId3">
            <a:alphaModFix amt="5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9050" cap="flat" cmpd="sng" algn="ctr">
          <a:solidFill>
            <a:srgbClr val="D6001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k-SK" sz="2400" b="1" kern="1200" dirty="0" smtClean="0">
              <a:solidFill>
                <a:srgbClr val="006EC5"/>
              </a:solidFill>
              <a:latin typeface="+mn-lt"/>
              <a:ea typeface="Arial" charset="0"/>
              <a:cs typeface="Arial" charset="0"/>
            </a:rPr>
            <a:t>BIODIVERSITY</a:t>
          </a:r>
        </a:p>
        <a:p>
          <a:pPr lvl="0" algn="ctr" defTabSz="2311400">
            <a:lnSpc>
              <a:spcPct val="90000"/>
            </a:lnSpc>
            <a:spcBef>
              <a:spcPct val="0"/>
            </a:spcBef>
            <a:spcAft>
              <a:spcPct val="35000"/>
            </a:spcAft>
          </a:pPr>
          <a:endParaRPr lang="sk-SK" kern="1200" dirty="0">
            <a:solidFill>
              <a:srgbClr val="006EC5"/>
            </a:solidFill>
          </a:endParaRPr>
        </a:p>
      </dsp:txBody>
      <dsp:txXfrm rot="10800000">
        <a:off x="0" y="2561960"/>
        <a:ext cx="3767902" cy="1537176"/>
      </dsp:txXfrm>
    </dsp:sp>
    <dsp:sp modelId="{9FC363E0-7BFB-4F8E-8CAC-7017D75CFB9B}">
      <dsp:nvSpPr>
        <dsp:cNvPr id="0" name=""/>
        <dsp:cNvSpPr/>
      </dsp:nvSpPr>
      <dsp:spPr>
        <a:xfrm rot="5400000">
          <a:off x="4627068" y="1190401"/>
          <a:ext cx="2049568" cy="3767902"/>
        </a:xfrm>
        <a:prstGeom prst="round1Rect">
          <a:avLst/>
        </a:prstGeom>
        <a:blipFill dpi="0" rotWithShape="0">
          <a:blip xmlns:r="http://schemas.openxmlformats.org/officeDocument/2006/relationships" r:embed="rId4" cstate="print">
            <a:alphaModFix amt="5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9050" cap="flat" cmpd="sng" algn="ctr">
          <a:solidFill>
            <a:srgbClr val="D6001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0"/>
            </a:lnSpc>
            <a:spcBef>
              <a:spcPct val="0"/>
            </a:spcBef>
            <a:spcAft>
              <a:spcPts val="0"/>
            </a:spcAft>
            <a:buFont typeface="Wingdings" charset="2"/>
            <a:buNone/>
          </a:pPr>
          <a:r>
            <a:rPr lang="sk-SK" sz="2400" b="1" kern="1200" smtClean="0">
              <a:solidFill>
                <a:srgbClr val="006EC5"/>
              </a:solidFill>
              <a:latin typeface="+mn-lt"/>
              <a:ea typeface="Arial" charset="0"/>
              <a:cs typeface="Arial" charset="0"/>
            </a:rPr>
            <a:t>WATER</a:t>
          </a:r>
          <a:endParaRPr lang="sk-SK" sz="2400" b="1" kern="1200" dirty="0" smtClean="0">
            <a:solidFill>
              <a:srgbClr val="006EC5"/>
            </a:solidFill>
            <a:latin typeface="+mn-lt"/>
            <a:ea typeface="Arial" charset="0"/>
            <a:cs typeface="Arial" charset="0"/>
          </a:endParaRPr>
        </a:p>
      </dsp:txBody>
      <dsp:txXfrm rot="-5400000">
        <a:off x="3767901" y="2561960"/>
        <a:ext cx="3767902" cy="1537176"/>
      </dsp:txXfrm>
    </dsp:sp>
    <dsp:sp modelId="{98704E6F-04E8-4420-A145-08FDA9D6591C}">
      <dsp:nvSpPr>
        <dsp:cNvPr id="0" name=""/>
        <dsp:cNvSpPr/>
      </dsp:nvSpPr>
      <dsp:spPr>
        <a:xfrm>
          <a:off x="2049128" y="1344194"/>
          <a:ext cx="3394955" cy="1302941"/>
        </a:xfrm>
        <a:prstGeom prst="roundRect">
          <a:avLst/>
        </a:prstGeom>
        <a:solidFill>
          <a:schemeClr val="lt1"/>
        </a:solidFill>
        <a:ln w="12700" cap="flat" cmpd="sng" algn="ctr">
          <a:solidFill>
            <a:srgbClr val="D5001C"/>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sk-SK" sz="5300" kern="1200" dirty="0" smtClean="0"/>
            <a:t> </a:t>
          </a:r>
          <a:endParaRPr lang="sk-SK" sz="5300" kern="1200" dirty="0"/>
        </a:p>
      </dsp:txBody>
      <dsp:txXfrm>
        <a:off x="2112732" y="1407798"/>
        <a:ext cx="3267747" cy="117573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40D46-8308-472A-9642-0EC1C2F02B3A}" type="datetimeFigureOut">
              <a:rPr lang="sk-SK" smtClean="0"/>
              <a:t>18. 9. 2016</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46FDF-682D-4163-9078-751791BA4DD1}" type="slidenum">
              <a:rPr lang="sk-SK" smtClean="0"/>
              <a:t>‹#›</a:t>
            </a:fld>
            <a:endParaRPr lang="sk-SK"/>
          </a:p>
        </p:txBody>
      </p:sp>
    </p:spTree>
    <p:extLst>
      <p:ext uri="{BB962C8B-B14F-4D97-AF65-F5344CB8AC3E}">
        <p14:creationId xmlns:p14="http://schemas.microsoft.com/office/powerpoint/2010/main" val="397426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dirty="0"/>
          </a:p>
        </p:txBody>
      </p:sp>
      <p:sp>
        <p:nvSpPr>
          <p:cNvPr id="4" name="Zástupný symbol čísla snímky 3"/>
          <p:cNvSpPr>
            <a:spLocks noGrp="1"/>
          </p:cNvSpPr>
          <p:nvPr>
            <p:ph type="sldNum" sz="quarter" idx="10"/>
          </p:nvPr>
        </p:nvSpPr>
        <p:spPr/>
        <p:txBody>
          <a:bodyPr/>
          <a:lstStyle/>
          <a:p>
            <a:fld id="{8F462DF5-C6E9-0B41-AD7F-38A18586345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2288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k-SK" sz="1200" b="1" i="1" kern="1200" dirty="0" smtClean="0">
              <a:solidFill>
                <a:schemeClr val="tx1"/>
              </a:solidFill>
              <a:effectLst/>
              <a:latin typeface="+mn-lt"/>
              <a:ea typeface="+mn-ea"/>
              <a:cs typeface="+mn-cs"/>
            </a:endParaRPr>
          </a:p>
          <a:p>
            <a:endParaRPr lang="en-GB" dirty="0"/>
          </a:p>
        </p:txBody>
      </p:sp>
      <p:sp>
        <p:nvSpPr>
          <p:cNvPr id="4" name="Zástupný symbol čísla snímky 3"/>
          <p:cNvSpPr>
            <a:spLocks noGrp="1"/>
          </p:cNvSpPr>
          <p:nvPr>
            <p:ph type="sldNum" sz="quarter" idx="10"/>
          </p:nvPr>
        </p:nvSpPr>
        <p:spPr/>
        <p:txBody>
          <a:bodyPr/>
          <a:lstStyle/>
          <a:p>
            <a:fld id="{8F462DF5-C6E9-0B41-AD7F-38A18586345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0066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78E46FDF-682D-4163-9078-751791BA4DD1}" type="slidenum">
              <a:rPr lang="sk-SK" smtClean="0"/>
              <a:t>13</a:t>
            </a:fld>
            <a:endParaRPr lang="sk-SK"/>
          </a:p>
        </p:txBody>
      </p:sp>
    </p:spTree>
    <p:extLst>
      <p:ext uri="{BB962C8B-B14F-4D97-AF65-F5344CB8AC3E}">
        <p14:creationId xmlns:p14="http://schemas.microsoft.com/office/powerpoint/2010/main" val="418449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dirty="0"/>
          </a:p>
        </p:txBody>
      </p:sp>
      <p:sp>
        <p:nvSpPr>
          <p:cNvPr id="4" name="Zástupný symbol čísla snímky 3"/>
          <p:cNvSpPr>
            <a:spLocks noGrp="1"/>
          </p:cNvSpPr>
          <p:nvPr>
            <p:ph type="sldNum" sz="quarter" idx="10"/>
          </p:nvPr>
        </p:nvSpPr>
        <p:spPr/>
        <p:txBody>
          <a:bodyPr/>
          <a:lstStyle/>
          <a:p>
            <a:fld id="{8F462DF5-C6E9-0B41-AD7F-38A18586345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7328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k-S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p>
            <a:fld id="{79472068-460B-479A-AC84-7BE2E87D3482}" type="datetimeFigureOut">
              <a:rPr lang="sk-SK" smtClean="0"/>
              <a:t>18. 9. 2016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381672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79472068-460B-479A-AC84-7BE2E87D3482}" type="datetimeFigureOut">
              <a:rPr lang="sk-SK" smtClean="0"/>
              <a:t>18. 9. 2016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309580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79472068-460B-479A-AC84-7BE2E87D3482}" type="datetimeFigureOut">
              <a:rPr lang="sk-SK" smtClean="0"/>
              <a:t>18. 9. 2016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135904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0" y="36000"/>
            <a:ext cx="11246369" cy="676111"/>
          </a:xfrm>
          <a:prstGeom prst="rect">
            <a:avLst/>
          </a:prstGeom>
        </p:spPr>
        <p:txBody>
          <a:bodyPr/>
          <a:lstStyle>
            <a:lvl1pPr marL="0" indent="0">
              <a:buNone/>
              <a:defRPr sz="3600" b="1" baseline="0">
                <a:solidFill>
                  <a:schemeClr val="bg1"/>
                </a:solidFill>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smtClean="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3600">
                <a:solidFill>
                  <a:srgbClr val="006654"/>
                </a:solidFill>
              </a:defRPr>
            </a:lvl1pPr>
            <a:lvl2pPr>
              <a:defRPr sz="3200">
                <a:solidFill>
                  <a:srgbClr val="006654"/>
                </a:solidFill>
              </a:defRPr>
            </a:lvl2pPr>
            <a:lvl3pPr>
              <a:defRPr sz="2800">
                <a:solidFill>
                  <a:srgbClr val="006654"/>
                </a:solidFill>
              </a:defRPr>
            </a:lvl3pPr>
            <a:lvl4pPr>
              <a:defRPr sz="2400">
                <a:solidFill>
                  <a:srgbClr val="006654"/>
                </a:solidFill>
              </a:defRPr>
            </a:lvl4pPr>
            <a:lvl5pPr>
              <a:defRPr sz="2400">
                <a:solidFill>
                  <a:srgbClr val="0066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651841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1354" y="609600"/>
            <a:ext cx="8253046"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2171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 Placeholder 8"/>
          <p:cNvSpPr>
            <a:spLocks noGrp="1"/>
          </p:cNvSpPr>
          <p:nvPr>
            <p:ph type="body" sz="quarter" idx="12"/>
          </p:nvPr>
        </p:nvSpPr>
        <p:spPr>
          <a:xfrm>
            <a:off x="217119" y="5452534"/>
            <a:ext cx="11787312"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72516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sk-SK"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err="1" smtClean="0">
                <a:solidFill>
                  <a:prstClr val="black">
                    <a:tint val="75000"/>
                  </a:prstClr>
                </a:solidFill>
              </a:rPr>
              <a:t>Názov</a:t>
            </a:r>
            <a:r>
              <a:rPr lang="en-US" dirty="0" smtClean="0">
                <a:solidFill>
                  <a:prstClr val="black">
                    <a:tint val="75000"/>
                  </a:prstClr>
                </a:solidFill>
              </a:rPr>
              <a:t> </a:t>
            </a:r>
            <a:r>
              <a:rPr lang="en-US" dirty="0" err="1" smtClean="0">
                <a:solidFill>
                  <a:prstClr val="black">
                    <a:tint val="75000"/>
                  </a:prstClr>
                </a:solidFill>
              </a:rPr>
              <a:t>prezentácie</a:t>
            </a:r>
            <a:r>
              <a:rPr lang="en-US" dirty="0" smtClean="0">
                <a:solidFill>
                  <a:prstClr val="black">
                    <a:tint val="75000"/>
                  </a:prstClr>
                </a:solidFill>
              </a:rPr>
              <a:t>, </a:t>
            </a:r>
            <a:r>
              <a:rPr lang="en-US" dirty="0" err="1" smtClean="0">
                <a:solidFill>
                  <a:prstClr val="black">
                    <a:tint val="75000"/>
                  </a:prstClr>
                </a:solidFill>
              </a:rPr>
              <a:t>Miesto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57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Content Placeholder 2"/>
          <p:cNvSpPr>
            <a:spLocks noGrp="1"/>
          </p:cNvSpPr>
          <p:nvPr>
            <p:ph idx="1"/>
          </p:nvPr>
        </p:nvSpPr>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6057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sk-SK"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8477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8102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sk-SK"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546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3668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79472068-460B-479A-AC84-7BE2E87D3482}" type="datetimeFigureOut">
              <a:rPr lang="sk-SK" smtClean="0"/>
              <a:t>18. 9. 2016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2806259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4361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5262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881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258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sk-SK"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443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sk-SK" smtClean="0">
                <a:solidFill>
                  <a:prstClr val="black">
                    <a:tint val="75000"/>
                  </a:prstClr>
                </a:solidFill>
              </a:rPr>
              <a:t>Názov prezentácie, Miesto, 30.9.2015</a:t>
            </a:r>
            <a:endParaRPr lang="en-US" dirty="0">
              <a:solidFill>
                <a:prstClr val="black">
                  <a:tint val="75000"/>
                </a:prstClr>
              </a:solidFill>
            </a:endParaRPr>
          </a:p>
        </p:txBody>
      </p:sp>
    </p:spTree>
    <p:extLst>
      <p:ext uri="{BB962C8B-B14F-4D97-AF65-F5344CB8AC3E}">
        <p14:creationId xmlns:p14="http://schemas.microsoft.com/office/powerpoint/2010/main" val="56781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sk-SK"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err="1" smtClean="0">
                <a:solidFill>
                  <a:prstClr val="black">
                    <a:tint val="75000"/>
                  </a:prstClr>
                </a:solidFill>
              </a:rPr>
              <a:t>Názov</a:t>
            </a:r>
            <a:r>
              <a:rPr lang="en-US" dirty="0" smtClean="0">
                <a:solidFill>
                  <a:prstClr val="black">
                    <a:tint val="75000"/>
                  </a:prstClr>
                </a:solidFill>
              </a:rPr>
              <a:t> </a:t>
            </a:r>
            <a:r>
              <a:rPr lang="en-US" dirty="0" err="1" smtClean="0">
                <a:solidFill>
                  <a:prstClr val="black">
                    <a:tint val="75000"/>
                  </a:prstClr>
                </a:solidFill>
              </a:rPr>
              <a:t>prezentácie</a:t>
            </a:r>
            <a:r>
              <a:rPr lang="en-US" dirty="0" smtClean="0">
                <a:solidFill>
                  <a:prstClr val="black">
                    <a:tint val="75000"/>
                  </a:prstClr>
                </a:solidFill>
              </a:rPr>
              <a:t>, </a:t>
            </a:r>
            <a:r>
              <a:rPr lang="en-US" dirty="0" err="1" smtClean="0">
                <a:solidFill>
                  <a:prstClr val="black">
                    <a:tint val="75000"/>
                  </a:prstClr>
                </a:solidFill>
              </a:rPr>
              <a:t>Miesto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8196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Content Placeholder 2"/>
          <p:cNvSpPr>
            <a:spLocks noGrp="1"/>
          </p:cNvSpPr>
          <p:nvPr>
            <p:ph idx="1"/>
          </p:nvPr>
        </p:nvSpPr>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9620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sk-SK"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381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158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k-S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72068-460B-479A-AC84-7BE2E87D3482}" type="datetimeFigureOut">
              <a:rPr lang="sk-SK" smtClean="0"/>
              <a:t>18. 9. 2016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503513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sk-SK"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817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315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13198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485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007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421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sk-SK"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1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sk-SK" smtClean="0">
                <a:solidFill>
                  <a:prstClr val="black">
                    <a:tint val="75000"/>
                  </a:prstClr>
                </a:solidFill>
              </a:rPr>
              <a:t>Názov prezentácie, Miesto, 30.9.2015</a:t>
            </a:r>
            <a:endParaRPr lang="en-US" dirty="0">
              <a:solidFill>
                <a:prstClr val="black">
                  <a:tint val="75000"/>
                </a:prstClr>
              </a:solidFill>
            </a:endParaRPr>
          </a:p>
        </p:txBody>
      </p:sp>
    </p:spTree>
    <p:extLst>
      <p:ext uri="{BB962C8B-B14F-4D97-AF65-F5344CB8AC3E}">
        <p14:creationId xmlns:p14="http://schemas.microsoft.com/office/powerpoint/2010/main" val="2831791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sk-SK"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err="1" smtClean="0">
                <a:solidFill>
                  <a:prstClr val="black">
                    <a:tint val="75000"/>
                  </a:prstClr>
                </a:solidFill>
              </a:rPr>
              <a:t>Názov</a:t>
            </a:r>
            <a:r>
              <a:rPr lang="en-US" dirty="0" smtClean="0">
                <a:solidFill>
                  <a:prstClr val="black">
                    <a:tint val="75000"/>
                  </a:prstClr>
                </a:solidFill>
              </a:rPr>
              <a:t> </a:t>
            </a:r>
            <a:r>
              <a:rPr lang="en-US" dirty="0" err="1" smtClean="0">
                <a:solidFill>
                  <a:prstClr val="black">
                    <a:tint val="75000"/>
                  </a:prstClr>
                </a:solidFill>
              </a:rPr>
              <a:t>prezentácie</a:t>
            </a:r>
            <a:r>
              <a:rPr lang="en-US" dirty="0" smtClean="0">
                <a:solidFill>
                  <a:prstClr val="black">
                    <a:tint val="75000"/>
                  </a:prstClr>
                </a:solidFill>
              </a:rPr>
              <a:t>, </a:t>
            </a:r>
            <a:r>
              <a:rPr lang="en-US" dirty="0" err="1" smtClean="0">
                <a:solidFill>
                  <a:prstClr val="black">
                    <a:tint val="75000"/>
                  </a:prstClr>
                </a:solidFill>
              </a:rPr>
              <a:t>Miesto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74533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Content Placeholder 2"/>
          <p:cNvSpPr>
            <a:spLocks noGrp="1"/>
          </p:cNvSpPr>
          <p:nvPr>
            <p:ph idx="1"/>
          </p:nvPr>
        </p:nvSpPr>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435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p>
            <a:fld id="{79472068-460B-479A-AC84-7BE2E87D3482}" type="datetimeFigureOut">
              <a:rPr lang="sk-SK" smtClean="0"/>
              <a:t>18. 9. 2016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3361206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sk-SK"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7932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9329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sk-SK"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1955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78642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671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85282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003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265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sk-SK"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Názov prezentácie, Miesto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902485-DC5B-5E4B-9F10-325E50101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029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sk-SK" smtClean="0">
                <a:solidFill>
                  <a:prstClr val="black">
                    <a:tint val="75000"/>
                  </a:prstClr>
                </a:solidFill>
              </a:rPr>
              <a:t>Názov prezentácie, Miesto, 30.9.2015</a:t>
            </a:r>
            <a:endParaRPr lang="en-US" dirty="0">
              <a:solidFill>
                <a:prstClr val="black">
                  <a:tint val="75000"/>
                </a:prstClr>
              </a:solidFill>
            </a:endParaRPr>
          </a:p>
        </p:txBody>
      </p:sp>
    </p:spTree>
    <p:extLst>
      <p:ext uri="{BB962C8B-B14F-4D97-AF65-F5344CB8AC3E}">
        <p14:creationId xmlns:p14="http://schemas.microsoft.com/office/powerpoint/2010/main" val="293422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k-S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p>
            <a:fld id="{79472068-460B-479A-AC84-7BE2E87D3482}" type="datetimeFigureOut">
              <a:rPr lang="sk-SK" smtClean="0"/>
              <a:t>18. 9. 2016</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23426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p>
            <a:fld id="{79472068-460B-479A-AC84-7BE2E87D3482}" type="datetimeFigureOut">
              <a:rPr lang="sk-SK" smtClean="0"/>
              <a:t>18. 9. 2016</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63816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72068-460B-479A-AC84-7BE2E87D3482}" type="datetimeFigureOut">
              <a:rPr lang="sk-SK" smtClean="0"/>
              <a:t>18. 9. 2016</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289126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k-S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72068-460B-479A-AC84-7BE2E87D3482}" type="datetimeFigureOut">
              <a:rPr lang="sk-SK" smtClean="0"/>
              <a:t>18. 9. 2016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320303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k-S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72068-460B-479A-AC84-7BE2E87D3482}" type="datetimeFigureOut">
              <a:rPr lang="sk-SK" smtClean="0"/>
              <a:t>18. 9. 2016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00462C1-A0D0-44E7-979B-FB601A2B410C}" type="slidenum">
              <a:rPr lang="sk-SK" smtClean="0"/>
              <a:t>‹#›</a:t>
            </a:fld>
            <a:endParaRPr lang="sk-SK"/>
          </a:p>
        </p:txBody>
      </p:sp>
    </p:spTree>
    <p:extLst>
      <p:ext uri="{BB962C8B-B14F-4D97-AF65-F5344CB8AC3E}">
        <p14:creationId xmlns:p14="http://schemas.microsoft.com/office/powerpoint/2010/main" val="257384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k-S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72068-460B-479A-AC84-7BE2E87D3482}" type="datetimeFigureOut">
              <a:rPr lang="sk-SK" smtClean="0"/>
              <a:t>18. 9. 2016</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462C1-A0D0-44E7-979B-FB601A2B410C}" type="slidenum">
              <a:rPr lang="sk-SK" smtClean="0"/>
              <a:t>‹#›</a:t>
            </a:fld>
            <a:endParaRPr lang="sk-SK"/>
          </a:p>
        </p:txBody>
      </p:sp>
    </p:spTree>
    <p:extLst>
      <p:ext uri="{BB962C8B-B14F-4D97-AF65-F5344CB8AC3E}">
        <p14:creationId xmlns:p14="http://schemas.microsoft.com/office/powerpoint/2010/main" val="752925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sk-SK"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9/18/2016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sk-SK" dirty="0" smtClean="0">
                <a:solidFill>
                  <a:prstClr val="black">
                    <a:tint val="75000"/>
                  </a:prstClr>
                </a:solidFill>
              </a:rPr>
              <a:t>Názov prezentácie, Miesto, 30.9.2015</a:t>
            </a:r>
            <a:endParaRPr lang="en-US" dirty="0">
              <a:solidFill>
                <a:prstClr val="black">
                  <a:tint val="75000"/>
                </a:prstClr>
              </a:solidFill>
            </a:endParaRPr>
          </a:p>
        </p:txBody>
      </p:sp>
    </p:spTree>
    <p:extLst>
      <p:ext uri="{BB962C8B-B14F-4D97-AF65-F5344CB8AC3E}">
        <p14:creationId xmlns:p14="http://schemas.microsoft.com/office/powerpoint/2010/main" val="6558704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sk-SK"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9/18/2016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sk-SK" dirty="0" smtClean="0">
                <a:solidFill>
                  <a:prstClr val="black">
                    <a:tint val="75000"/>
                  </a:prstClr>
                </a:solidFill>
              </a:rPr>
              <a:t>Názov prezentácie, Miesto, 30.9.2015</a:t>
            </a:r>
            <a:endParaRPr lang="en-US" dirty="0">
              <a:solidFill>
                <a:prstClr val="black">
                  <a:tint val="75000"/>
                </a:prstClr>
              </a:solidFill>
            </a:endParaRPr>
          </a:p>
        </p:txBody>
      </p:sp>
    </p:spTree>
    <p:extLst>
      <p:ext uri="{BB962C8B-B14F-4D97-AF65-F5344CB8AC3E}">
        <p14:creationId xmlns:p14="http://schemas.microsoft.com/office/powerpoint/2010/main" val="254938351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sk-SK"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9/18/2016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sk-SK" dirty="0" smtClean="0">
                <a:solidFill>
                  <a:prstClr val="black">
                    <a:tint val="75000"/>
                  </a:prstClr>
                </a:solidFill>
              </a:rPr>
              <a:t>Názov prezentácie, Miesto, 30.9.2015</a:t>
            </a:r>
            <a:endParaRPr lang="en-US" dirty="0">
              <a:solidFill>
                <a:prstClr val="black">
                  <a:tint val="75000"/>
                </a:prstClr>
              </a:solidFill>
            </a:endParaRPr>
          </a:p>
        </p:txBody>
      </p:sp>
    </p:spTree>
    <p:extLst>
      <p:ext uri="{BB962C8B-B14F-4D97-AF65-F5344CB8AC3E}">
        <p14:creationId xmlns:p14="http://schemas.microsoft.com/office/powerpoint/2010/main" val="116706273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ilan.chrenko@enviro.gov.sk" TargetMode="Externa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image" Target="../media/image17.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2150"/>
            <a:ext cx="10363200" cy="2387600"/>
          </a:xfrm>
        </p:spPr>
        <p:txBody>
          <a:bodyPr/>
          <a:lstStyle/>
          <a:p>
            <a:r>
              <a:rPr lang="sk-SK" b="1" dirty="0" smtClean="0">
                <a:solidFill>
                  <a:srgbClr val="00B050"/>
                </a:solidFill>
              </a:rPr>
              <a:t>Global megatrends in Slovakia </a:t>
            </a:r>
            <a:endParaRPr lang="sk-SK" b="1" dirty="0">
              <a:solidFill>
                <a:srgbClr val="00B050"/>
              </a:solidFill>
            </a:endParaRPr>
          </a:p>
        </p:txBody>
      </p:sp>
      <p:sp>
        <p:nvSpPr>
          <p:cNvPr id="3" name="Subtitle 2"/>
          <p:cNvSpPr>
            <a:spLocks noGrp="1"/>
          </p:cNvSpPr>
          <p:nvPr>
            <p:ph type="subTitle" idx="1"/>
          </p:nvPr>
        </p:nvSpPr>
        <p:spPr/>
        <p:txBody>
          <a:bodyPr>
            <a:normAutofit fontScale="92500" lnSpcReduction="10000"/>
          </a:bodyPr>
          <a:lstStyle/>
          <a:p>
            <a:pPr algn="l"/>
            <a:r>
              <a:rPr lang="sk-SK" b="1" dirty="0" smtClean="0"/>
              <a:t>Milan Chrenko</a:t>
            </a:r>
          </a:p>
          <a:p>
            <a:pPr algn="l"/>
            <a:r>
              <a:rPr lang="sk-SK" dirty="0"/>
              <a:t>Directorate for Environmental Policy, EU Affairs and International </a:t>
            </a:r>
            <a:r>
              <a:rPr lang="sk-SK" dirty="0" smtClean="0"/>
              <a:t>Relations</a:t>
            </a:r>
          </a:p>
          <a:p>
            <a:pPr algn="l"/>
            <a:r>
              <a:rPr lang="sk-SK" dirty="0" smtClean="0"/>
              <a:t>Ministry of Environment of the Slovak Republic</a:t>
            </a:r>
          </a:p>
          <a:p>
            <a:pPr algn="l"/>
            <a:r>
              <a:rPr lang="sk-SK" dirty="0" smtClean="0">
                <a:hlinkClick r:id="rId2"/>
              </a:rPr>
              <a:t>milan.chrenko</a:t>
            </a:r>
            <a:r>
              <a:rPr lang="en-US" dirty="0" smtClean="0">
                <a:hlinkClick r:id="rId2"/>
              </a:rPr>
              <a:t>@</a:t>
            </a:r>
            <a:r>
              <a:rPr lang="sk-SK" dirty="0" smtClean="0">
                <a:hlinkClick r:id="rId2"/>
              </a:rPr>
              <a:t>enviro.gov.sk</a:t>
            </a:r>
            <a:endParaRPr lang="sk-SK" dirty="0" smtClean="0"/>
          </a:p>
          <a:p>
            <a:pPr algn="l"/>
            <a:endParaRPr lang="sk-SK"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sk-SK" dirty="0" smtClean="0">
                <a:solidFill>
                  <a:prstClr val="black">
                    <a:tint val="75000"/>
                  </a:prstClr>
                </a:solidFill>
              </a:rPr>
              <a:t>19 September 2016</a:t>
            </a:r>
            <a:r>
              <a:rPr lang="en-US" dirty="0" smtClean="0">
                <a:solidFill>
                  <a:prstClr val="black">
                    <a:tint val="75000"/>
                  </a:prstClr>
                </a:solidFill>
              </a:rPr>
              <a:t>,</a:t>
            </a:r>
            <a:r>
              <a:rPr lang="sk-SK" dirty="0" smtClean="0">
                <a:solidFill>
                  <a:prstClr val="black">
                    <a:tint val="75000"/>
                  </a:prstClr>
                </a:solidFill>
              </a:rPr>
              <a:t> Smolenice</a:t>
            </a:r>
            <a:endParaRPr lang="en-US" dirty="0">
              <a:solidFill>
                <a:prstClr val="black">
                  <a:tint val="75000"/>
                </a:prstClr>
              </a:solidFill>
            </a:endParaRPr>
          </a:p>
        </p:txBody>
      </p:sp>
      <p:pic>
        <p:nvPicPr>
          <p:cNvPr id="6" name="Picture 2" descr="Ministerstvo životného prostredia Slovenskej republi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9320" y="5912528"/>
            <a:ext cx="2272905" cy="75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76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3600" b="1" dirty="0">
                <a:solidFill>
                  <a:srgbClr val="00B050"/>
                </a:solidFill>
              </a:rPr>
              <a:t>Response options</a:t>
            </a:r>
          </a:p>
        </p:txBody>
      </p:sp>
      <p:sp>
        <p:nvSpPr>
          <p:cNvPr id="3" name="Content Placeholder 2"/>
          <p:cNvSpPr>
            <a:spLocks noGrp="1"/>
          </p:cNvSpPr>
          <p:nvPr>
            <p:ph idx="1"/>
          </p:nvPr>
        </p:nvSpPr>
        <p:spPr>
          <a:xfrm>
            <a:off x="838200" y="1825625"/>
            <a:ext cx="10515600" cy="4351338"/>
          </a:xfrm>
        </p:spPr>
        <p:txBody>
          <a:bodyPr>
            <a:noAutofit/>
          </a:bodyPr>
          <a:lstStyle/>
          <a:p>
            <a:pPr marL="0" indent="0" defTabSz="265113">
              <a:lnSpc>
                <a:spcPct val="150000"/>
              </a:lnSpc>
              <a:buNone/>
            </a:pPr>
            <a:r>
              <a:rPr lang="en-US" sz="2000" dirty="0" smtClean="0"/>
              <a:t>Europe </a:t>
            </a:r>
            <a:r>
              <a:rPr lang="en-US" sz="2000" dirty="0"/>
              <a:t>has two main clusters of response options to global megatrends:</a:t>
            </a:r>
          </a:p>
          <a:p>
            <a:pPr lvl="1" defTabSz="265113">
              <a:lnSpc>
                <a:spcPct val="150000"/>
              </a:lnSpc>
              <a:buFont typeface="Wingdings" panose="05000000000000000000" pitchFamily="2" charset="2"/>
              <a:buChar char="§"/>
            </a:pPr>
            <a:r>
              <a:rPr lang="en-US" sz="2000" dirty="0"/>
              <a:t>shaping global change in ways that mitigate and manage risks (e.g. via unilateral or multilateral efforts to mitigate environmental </a:t>
            </a:r>
            <a:r>
              <a:rPr lang="en-US" sz="2000" dirty="0" smtClean="0"/>
              <a:t>pressures)</a:t>
            </a:r>
          </a:p>
          <a:p>
            <a:pPr lvl="1" defTabSz="265113">
              <a:lnSpc>
                <a:spcPct val="150000"/>
              </a:lnSpc>
              <a:buFont typeface="Wingdings" panose="05000000000000000000" pitchFamily="2" charset="2"/>
              <a:buChar char="§"/>
            </a:pPr>
            <a:r>
              <a:rPr lang="en-US" sz="2000" dirty="0" smtClean="0"/>
              <a:t>adapting </a:t>
            </a:r>
            <a:r>
              <a:rPr lang="en-US" sz="2000" dirty="0"/>
              <a:t>to global trends (e.g. by anticipating and avoiding harm and by increasing the resilience of social, environmental and economic </a:t>
            </a:r>
            <a:r>
              <a:rPr lang="en-US" sz="2000" dirty="0" smtClean="0"/>
              <a:t>systems)</a:t>
            </a:r>
          </a:p>
          <a:p>
            <a:pPr lvl="1" defTabSz="265113">
              <a:lnSpc>
                <a:spcPct val="150000"/>
              </a:lnSpc>
              <a:buFont typeface="Wingdings" panose="05000000000000000000" pitchFamily="2" charset="2"/>
              <a:buChar char="ü"/>
            </a:pPr>
            <a:r>
              <a:rPr lang="en-US" sz="2000" dirty="0" smtClean="0"/>
              <a:t>Several recent EU policy initiatives have started to embrace the need for long-term, global, and systematic approaches to risk management, </a:t>
            </a:r>
            <a:r>
              <a:rPr lang="en-US" sz="1600" dirty="0" smtClean="0"/>
              <a:t>e.g.</a:t>
            </a:r>
          </a:p>
          <a:p>
            <a:pPr lvl="2" defTabSz="265113">
              <a:lnSpc>
                <a:spcPct val="150000"/>
              </a:lnSpc>
              <a:buFont typeface="Wingdings" panose="05000000000000000000" pitchFamily="2" charset="2"/>
              <a:buChar char="§"/>
            </a:pPr>
            <a:r>
              <a:rPr lang="en-US" sz="1200" dirty="0" smtClean="0"/>
              <a:t>7th </a:t>
            </a:r>
            <a:r>
              <a:rPr lang="en-US" sz="1200" dirty="0"/>
              <a:t>Environmental Action </a:t>
            </a:r>
            <a:r>
              <a:rPr lang="en-US" sz="1200" dirty="0" err="1"/>
              <a:t>Programme</a:t>
            </a:r>
            <a:r>
              <a:rPr lang="en-US" sz="1200" dirty="0"/>
              <a:t>, Roadmap to a resource-efficient Europe, Raw Materials Initiative, Horizon 2020 research and innovation </a:t>
            </a:r>
            <a:r>
              <a:rPr lang="en-US" sz="1200" dirty="0" err="1" smtClean="0"/>
              <a:t>programme</a:t>
            </a:r>
            <a:r>
              <a:rPr lang="en-US" sz="1200" dirty="0" smtClean="0"/>
              <a:t>.</a:t>
            </a:r>
            <a:endParaRPr lang="sk-SK" sz="1200" dirty="0" smtClean="0"/>
          </a:p>
          <a:p>
            <a:pPr marL="0" indent="0" defTabSz="265113">
              <a:lnSpc>
                <a:spcPct val="150000"/>
              </a:lnSpc>
              <a:buNone/>
            </a:pPr>
            <a:r>
              <a:rPr lang="en-US" sz="2000" b="1" dirty="0" smtClean="0"/>
              <a:t>National initiatives</a:t>
            </a:r>
            <a:endParaRPr lang="en-US" sz="2000" b="1" dirty="0"/>
          </a:p>
        </p:txBody>
      </p:sp>
      <p:sp>
        <p:nvSpPr>
          <p:cNvPr id="4" name="Text Placeholder 3"/>
          <p:cNvSpPr txBox="1">
            <a:spLocks/>
          </p:cNvSpPr>
          <p:nvPr/>
        </p:nvSpPr>
        <p:spPr>
          <a:xfrm>
            <a:off x="2362196" y="5694364"/>
            <a:ext cx="9577191" cy="482599"/>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Source: EEA. SOER 2015.</a:t>
            </a:r>
            <a:endParaRPr lang="en-GB" dirty="0"/>
          </a:p>
        </p:txBody>
      </p:sp>
      <p:pic>
        <p:nvPicPr>
          <p:cNvPr id="5" name="Picture 2" descr="Ministerstvo životného prostredia Slovenskej republi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5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a:t>Tools and methods</a:t>
            </a:r>
          </a:p>
        </p:txBody>
      </p:sp>
      <p:sp>
        <p:nvSpPr>
          <p:cNvPr id="3" name="Content Placeholder 2"/>
          <p:cNvSpPr>
            <a:spLocks noGrp="1"/>
          </p:cNvSpPr>
          <p:nvPr>
            <p:ph sz="quarter" idx="13"/>
          </p:nvPr>
        </p:nvSpPr>
        <p:spPr>
          <a:xfrm>
            <a:off x="758301" y="1868893"/>
            <a:ext cx="11245850" cy="3759200"/>
          </a:xfrm>
        </p:spPr>
        <p:txBody>
          <a:bodyPr>
            <a:normAutofit lnSpcReduction="10000"/>
          </a:bodyPr>
          <a:lstStyle/>
          <a:p>
            <a:pPr marL="88900" lvl="1" indent="0" defTabSz="265113">
              <a:lnSpc>
                <a:spcPct val="150000"/>
              </a:lnSpc>
              <a:buNone/>
            </a:pPr>
            <a:r>
              <a:rPr lang="sk-SK" sz="2000" dirty="0" smtClean="0">
                <a:solidFill>
                  <a:schemeClr val="tx1"/>
                </a:solidFill>
              </a:rPr>
              <a:t>Modernization and upgrade of State of Environment reporting is one of the priorities in the Programme of the Slovak government </a:t>
            </a:r>
          </a:p>
          <a:p>
            <a:pPr marL="431800" lvl="1" indent="-342900" defTabSz="265113">
              <a:lnSpc>
                <a:spcPct val="150000"/>
              </a:lnSpc>
              <a:buFont typeface="Wingdings" panose="05000000000000000000" pitchFamily="2" charset="2"/>
              <a:buChar char="§"/>
            </a:pPr>
            <a:r>
              <a:rPr lang="sk-SK" sz="2000" dirty="0" smtClean="0">
                <a:solidFill>
                  <a:schemeClr val="tx1"/>
                </a:solidFill>
              </a:rPr>
              <a:t>System for integrated environmental assesment in Slovakia – indicators, regular reports, web presentations</a:t>
            </a:r>
          </a:p>
          <a:p>
            <a:pPr marL="457200" lvl="1" indent="-368300" defTabSz="265113">
              <a:lnSpc>
                <a:spcPct val="150000"/>
              </a:lnSpc>
              <a:buFont typeface="Wingdings" panose="05000000000000000000" pitchFamily="2" charset="2"/>
              <a:buChar char="§"/>
            </a:pPr>
            <a:r>
              <a:rPr lang="sk-SK" sz="2000" dirty="0">
                <a:solidFill>
                  <a:schemeClr val="tx1"/>
                </a:solidFill>
              </a:rPr>
              <a:t>P</a:t>
            </a:r>
            <a:r>
              <a:rPr lang="sk-SK" sz="2000" dirty="0" smtClean="0">
                <a:solidFill>
                  <a:schemeClr val="tx1"/>
                </a:solidFill>
              </a:rPr>
              <a:t>lanning of Assessment reports towards 2020</a:t>
            </a:r>
          </a:p>
          <a:p>
            <a:pPr marL="457200" lvl="1" indent="-368300" defTabSz="265113">
              <a:lnSpc>
                <a:spcPct val="150000"/>
              </a:lnSpc>
              <a:buFont typeface="Wingdings" panose="05000000000000000000" pitchFamily="2" charset="2"/>
              <a:buChar char="§"/>
            </a:pPr>
            <a:r>
              <a:rPr lang="sk-SK" sz="2000" dirty="0" smtClean="0">
                <a:solidFill>
                  <a:schemeClr val="tx1"/>
                </a:solidFill>
              </a:rPr>
              <a:t>Modernization and update of regular State of Environment report – to reflect methodological advancements as well as latest developments at the national and international level</a:t>
            </a:r>
          </a:p>
          <a:p>
            <a:pPr marL="457200" lvl="1" indent="-368300" defTabSz="265113">
              <a:lnSpc>
                <a:spcPct val="150000"/>
              </a:lnSpc>
              <a:buFont typeface="Wingdings" panose="05000000000000000000" pitchFamily="2" charset="2"/>
              <a:buChar char="§"/>
            </a:pPr>
            <a:r>
              <a:rPr lang="sk-SK" sz="2000" dirty="0" smtClean="0">
                <a:solidFill>
                  <a:schemeClr val="tx1"/>
                </a:solidFill>
              </a:rPr>
              <a:t>Meeting the requirements of </a:t>
            </a:r>
            <a:r>
              <a:rPr lang="sk-SK" sz="2000" dirty="0">
                <a:solidFill>
                  <a:schemeClr val="tx1"/>
                </a:solidFill>
              </a:rPr>
              <a:t>national </a:t>
            </a:r>
            <a:r>
              <a:rPr lang="sk-SK" sz="2000" dirty="0" smtClean="0">
                <a:solidFill>
                  <a:schemeClr val="tx1"/>
                </a:solidFill>
              </a:rPr>
              <a:t>and </a:t>
            </a:r>
            <a:r>
              <a:rPr lang="sk-SK" sz="2000" dirty="0">
                <a:solidFill>
                  <a:schemeClr val="tx1"/>
                </a:solidFill>
              </a:rPr>
              <a:t>international </a:t>
            </a:r>
            <a:r>
              <a:rPr lang="sk-SK" sz="2000" dirty="0" smtClean="0">
                <a:solidFill>
                  <a:schemeClr val="tx1"/>
                </a:solidFill>
              </a:rPr>
              <a:t>agreements/legislation</a:t>
            </a:r>
            <a:endParaRPr lang="en-US" sz="2000" dirty="0"/>
          </a:p>
        </p:txBody>
      </p:sp>
      <p:sp>
        <p:nvSpPr>
          <p:cNvPr id="4" name="Title 1"/>
          <p:cNvSpPr txBox="1">
            <a:spLocks/>
          </p:cNvSpPr>
          <p:nvPr/>
        </p:nvSpPr>
        <p:spPr>
          <a:xfrm>
            <a:off x="833384" y="71211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3600" b="1" dirty="0" smtClean="0">
                <a:solidFill>
                  <a:srgbClr val="00B050"/>
                </a:solidFill>
              </a:rPr>
              <a:t>National initiatives in Slovakia</a:t>
            </a:r>
            <a:endParaRPr lang="sk-SK" sz="3600" b="1" dirty="0">
              <a:solidFill>
                <a:srgbClr val="00B050"/>
              </a:solidFill>
            </a:endParaRPr>
          </a:p>
        </p:txBody>
      </p:sp>
      <p:pic>
        <p:nvPicPr>
          <p:cNvPr id="5" name="Picture 2" descr="Ministerstvo životného prostredia Slovenskej republi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80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a:t>Tools and methods</a:t>
            </a:r>
          </a:p>
        </p:txBody>
      </p:sp>
      <p:sp>
        <p:nvSpPr>
          <p:cNvPr id="3" name="Content Placeholder 2"/>
          <p:cNvSpPr>
            <a:spLocks noGrp="1"/>
          </p:cNvSpPr>
          <p:nvPr>
            <p:ph sz="quarter" idx="13"/>
          </p:nvPr>
        </p:nvSpPr>
        <p:spPr>
          <a:xfrm>
            <a:off x="758301" y="1851136"/>
            <a:ext cx="11245850" cy="4656195"/>
          </a:xfrm>
        </p:spPr>
        <p:txBody>
          <a:bodyPr>
            <a:normAutofit/>
          </a:bodyPr>
          <a:lstStyle/>
          <a:p>
            <a:pPr marL="88900" lvl="1" indent="0" defTabSz="265113">
              <a:lnSpc>
                <a:spcPct val="150000"/>
              </a:lnSpc>
              <a:buNone/>
            </a:pPr>
            <a:r>
              <a:rPr lang="en-US" sz="2000" dirty="0" smtClean="0">
                <a:solidFill>
                  <a:schemeClr val="tx1"/>
                </a:solidFill>
              </a:rPr>
              <a:t>To </a:t>
            </a:r>
            <a:r>
              <a:rPr lang="en-US" sz="2000" dirty="0">
                <a:solidFill>
                  <a:schemeClr val="tx1"/>
                </a:solidFill>
              </a:rPr>
              <a:t>support the understanding of the global megatrends across Eionet countries and encourage the discussions on possible GMTs impacts on the environment and implications for policies at the </a:t>
            </a:r>
            <a:r>
              <a:rPr lang="en-US" sz="2000" i="1" dirty="0">
                <a:solidFill>
                  <a:schemeClr val="tx1"/>
                </a:solidFill>
              </a:rPr>
              <a:t>European - regional - national </a:t>
            </a:r>
            <a:r>
              <a:rPr lang="en-US" sz="2000" i="1" dirty="0" smtClean="0">
                <a:solidFill>
                  <a:schemeClr val="tx1"/>
                </a:solidFill>
              </a:rPr>
              <a:t>level</a:t>
            </a:r>
            <a:r>
              <a:rPr lang="sk-SK" sz="2000" i="1" dirty="0" smtClean="0">
                <a:solidFill>
                  <a:schemeClr val="tx1"/>
                </a:solidFill>
              </a:rPr>
              <a:t>. </a:t>
            </a:r>
            <a:endParaRPr lang="en-US" sz="2000" dirty="0">
              <a:solidFill>
                <a:schemeClr val="tx1"/>
              </a:solidFill>
            </a:endParaRPr>
          </a:p>
        </p:txBody>
      </p:sp>
      <p:sp>
        <p:nvSpPr>
          <p:cNvPr id="4" name="Title 1"/>
          <p:cNvSpPr txBox="1">
            <a:spLocks/>
          </p:cNvSpPr>
          <p:nvPr/>
        </p:nvSpPr>
        <p:spPr>
          <a:xfrm>
            <a:off x="833384" y="61884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3600" b="1" dirty="0" smtClean="0">
                <a:solidFill>
                  <a:srgbClr val="00B050"/>
                </a:solidFill>
              </a:rPr>
              <a:t>GMTs in Slovakia</a:t>
            </a:r>
            <a:endParaRPr lang="sk-SK" sz="3600" b="1" dirty="0">
              <a:solidFill>
                <a:srgbClr val="00B050"/>
              </a:solidFill>
            </a:endParaRPr>
          </a:p>
        </p:txBody>
      </p:sp>
      <p:pic>
        <p:nvPicPr>
          <p:cNvPr id="5" name="Picture 2" descr="Ministerstvo životného prostredia Slovenskej republi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56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a:t>Tools and methods</a:t>
            </a:r>
          </a:p>
        </p:txBody>
      </p:sp>
      <p:sp>
        <p:nvSpPr>
          <p:cNvPr id="3" name="Content Placeholder 2"/>
          <p:cNvSpPr>
            <a:spLocks noGrp="1"/>
          </p:cNvSpPr>
          <p:nvPr>
            <p:ph sz="quarter" idx="13"/>
          </p:nvPr>
        </p:nvSpPr>
        <p:spPr>
          <a:xfrm>
            <a:off x="713912" y="1487151"/>
            <a:ext cx="11245850" cy="4656195"/>
          </a:xfrm>
        </p:spPr>
        <p:txBody>
          <a:bodyPr>
            <a:normAutofit/>
          </a:bodyPr>
          <a:lstStyle/>
          <a:p>
            <a:pPr marL="88900" lvl="1" indent="0" defTabSz="265113">
              <a:lnSpc>
                <a:spcPct val="150000"/>
              </a:lnSpc>
              <a:buNone/>
            </a:pPr>
            <a:r>
              <a:rPr lang="sk-SK" sz="2000" dirty="0" smtClean="0">
                <a:solidFill>
                  <a:schemeClr val="tx1"/>
                </a:solidFill>
              </a:rPr>
              <a:t>Two strands of activities:</a:t>
            </a:r>
          </a:p>
          <a:p>
            <a:pPr marL="546100" lvl="1" indent="-457200" defTabSz="265113">
              <a:lnSpc>
                <a:spcPct val="150000"/>
              </a:lnSpc>
              <a:buFont typeface="+mj-lt"/>
              <a:buAutoNum type="arabicPeriod"/>
            </a:pPr>
            <a:r>
              <a:rPr lang="en-US" sz="2000" dirty="0" smtClean="0">
                <a:solidFill>
                  <a:schemeClr val="tx1"/>
                </a:solidFill>
              </a:rPr>
              <a:t>Joint </a:t>
            </a:r>
            <a:r>
              <a:rPr lang="en-US" sz="2000" dirty="0">
                <a:solidFill>
                  <a:schemeClr val="tx1"/>
                </a:solidFill>
              </a:rPr>
              <a:t>project of European Environment Agency and member countries – Slovakia is a part (ongoing)</a:t>
            </a:r>
          </a:p>
          <a:p>
            <a:pPr marL="889000" lvl="2" indent="-342900" defTabSz="265113">
              <a:lnSpc>
                <a:spcPct val="150000"/>
              </a:lnSpc>
              <a:buFont typeface="Wingdings" panose="05000000000000000000" pitchFamily="2" charset="2"/>
              <a:buChar char="§"/>
            </a:pPr>
            <a:r>
              <a:rPr lang="en-US" sz="1800" dirty="0">
                <a:solidFill>
                  <a:schemeClr val="tx1"/>
                </a:solidFill>
              </a:rPr>
              <a:t>To understand implications of GMTs at the national level and to feed back to European level (country workshops, country </a:t>
            </a:r>
            <a:r>
              <a:rPr lang="en-US" sz="1800" dirty="0" smtClean="0">
                <a:solidFill>
                  <a:schemeClr val="tx1"/>
                </a:solidFill>
              </a:rPr>
              <a:t>study)</a:t>
            </a:r>
            <a:endParaRPr lang="sk-SK" sz="1800" dirty="0" smtClean="0">
              <a:solidFill>
                <a:schemeClr val="tx1"/>
              </a:solidFill>
            </a:endParaRPr>
          </a:p>
          <a:p>
            <a:pPr marL="889000" lvl="2" indent="-342900" defTabSz="265113">
              <a:lnSpc>
                <a:spcPct val="150000"/>
              </a:lnSpc>
              <a:buFont typeface="Wingdings" panose="05000000000000000000" pitchFamily="2" charset="2"/>
              <a:buChar char="§"/>
            </a:pPr>
            <a:r>
              <a:rPr lang="en-US" sz="2000" dirty="0" smtClean="0">
                <a:solidFill>
                  <a:schemeClr val="tx1"/>
                </a:solidFill>
              </a:rPr>
              <a:t>To </a:t>
            </a:r>
            <a:r>
              <a:rPr lang="en-US" sz="2000" dirty="0">
                <a:solidFill>
                  <a:schemeClr val="tx1"/>
                </a:solidFill>
              </a:rPr>
              <a:t>assess and understand impacts of GMTs in Slovakia and feed into the decision making (Environmental policy, SOE reporting, raising the awareness</a:t>
            </a:r>
            <a:r>
              <a:rPr lang="en-US" sz="2000" dirty="0" smtClean="0">
                <a:solidFill>
                  <a:schemeClr val="tx1"/>
                </a:solidFill>
              </a:rPr>
              <a:t>...)</a:t>
            </a:r>
            <a:endParaRPr lang="sk-SK" sz="2000" dirty="0" smtClean="0">
              <a:solidFill>
                <a:schemeClr val="tx1"/>
              </a:solidFill>
            </a:endParaRPr>
          </a:p>
          <a:p>
            <a:pPr marL="889000" lvl="2" indent="-342900" defTabSz="265113">
              <a:lnSpc>
                <a:spcPct val="150000"/>
              </a:lnSpc>
              <a:buFont typeface="Wingdings" panose="05000000000000000000" pitchFamily="2" charset="2"/>
              <a:buChar char="§"/>
            </a:pPr>
            <a:r>
              <a:rPr lang="sk-SK" sz="2000" dirty="0" smtClean="0">
                <a:solidFill>
                  <a:schemeClr val="tx1"/>
                </a:solidFill>
              </a:rPr>
              <a:t>Slovak EPA, SAS Institute for Forecasting, Ministrz of the Environment</a:t>
            </a:r>
            <a:endParaRPr lang="en-US" sz="2000" dirty="0">
              <a:solidFill>
                <a:schemeClr val="tx1"/>
              </a:solidFill>
            </a:endParaRPr>
          </a:p>
          <a:p>
            <a:pPr marL="546100" lvl="1" indent="-457200" defTabSz="265113">
              <a:lnSpc>
                <a:spcPct val="150000"/>
              </a:lnSpc>
              <a:buFont typeface="+mj-lt"/>
              <a:buAutoNum type="arabicPeriod"/>
            </a:pPr>
            <a:r>
              <a:rPr lang="en-US" sz="2000" dirty="0">
                <a:solidFill>
                  <a:schemeClr val="tx1"/>
                </a:solidFill>
              </a:rPr>
              <a:t>To build capacities and policy uptake for Participatory scenarios development and analysis </a:t>
            </a:r>
            <a:r>
              <a:rPr lang="sk-SK" sz="2000" dirty="0" smtClean="0">
                <a:solidFill>
                  <a:schemeClr val="tx1"/>
                </a:solidFill>
              </a:rPr>
              <a:t>in environment </a:t>
            </a:r>
            <a:r>
              <a:rPr lang="en-US" sz="2000" dirty="0" smtClean="0">
                <a:solidFill>
                  <a:schemeClr val="tx1"/>
                </a:solidFill>
              </a:rPr>
              <a:t>(planned </a:t>
            </a:r>
            <a:r>
              <a:rPr lang="en-US" sz="2000" dirty="0">
                <a:solidFill>
                  <a:schemeClr val="tx1"/>
                </a:solidFill>
              </a:rPr>
              <a:t>for 2017-2020)</a:t>
            </a:r>
          </a:p>
          <a:p>
            <a:pPr marL="88900" lvl="1" indent="0" defTabSz="265113">
              <a:lnSpc>
                <a:spcPct val="150000"/>
              </a:lnSpc>
              <a:buNone/>
            </a:pPr>
            <a:endParaRPr lang="en-US" sz="2000" dirty="0">
              <a:solidFill>
                <a:schemeClr val="tx1"/>
              </a:solidFill>
            </a:endParaRPr>
          </a:p>
          <a:p>
            <a:pPr marL="457200" lvl="1" indent="-368300" defTabSz="265113">
              <a:lnSpc>
                <a:spcPct val="150000"/>
              </a:lnSpc>
              <a:buFont typeface="Wingdings" panose="05000000000000000000" pitchFamily="2" charset="2"/>
              <a:buChar char="§"/>
            </a:pPr>
            <a:endParaRPr lang="en-US" sz="2000" dirty="0">
              <a:solidFill>
                <a:schemeClr val="tx1"/>
              </a:solidFill>
            </a:endParaRPr>
          </a:p>
        </p:txBody>
      </p:sp>
      <p:sp>
        <p:nvSpPr>
          <p:cNvPr id="4" name="Title 1"/>
          <p:cNvSpPr txBox="1">
            <a:spLocks/>
          </p:cNvSpPr>
          <p:nvPr/>
        </p:nvSpPr>
        <p:spPr>
          <a:xfrm>
            <a:off x="833384" y="71211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3600" b="1" dirty="0" smtClean="0">
                <a:solidFill>
                  <a:srgbClr val="00B050"/>
                </a:solidFill>
              </a:rPr>
              <a:t>GMTs in Slovakia </a:t>
            </a:r>
            <a:endParaRPr lang="sk-SK" sz="3600" b="1" dirty="0">
              <a:solidFill>
                <a:srgbClr val="00B050"/>
              </a:solidFill>
            </a:endParaRPr>
          </a:p>
        </p:txBody>
      </p:sp>
      <p:pic>
        <p:nvPicPr>
          <p:cNvPr id="7" name="Picture 2" descr="Ministerstvo životného prostredia Slovenskej republi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95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4068856"/>
            <a:ext cx="514350" cy="1127032"/>
          </a:xfrm>
          <a:prstGeom prst="rect">
            <a:avLst/>
          </a:prstGeom>
          <a:solidFill>
            <a:schemeClr val="bg2">
              <a:lumMod val="25000"/>
            </a:schemeClr>
          </a:solidFill>
          <a:ln>
            <a:noFill/>
          </a:ln>
          <a:extLst/>
        </p:spPr>
      </p:pic>
      <p:pic>
        <p:nvPicPr>
          <p:cNvPr id="11" name="Obrázok 10"/>
          <p:cNvPicPr>
            <a:picLocks noChangeAspect="1"/>
          </p:cNvPicPr>
          <p:nvPr/>
        </p:nvPicPr>
        <p:blipFill rotWithShape="1">
          <a:blip r:embed="rId5">
            <a:extLst>
              <a:ext uri="{28A0092B-C50C-407E-A947-70E740481C1C}">
                <a14:useLocalDpi xmlns:a14="http://schemas.microsoft.com/office/drawing/2010/main" val="0"/>
              </a:ext>
            </a:extLst>
          </a:blip>
          <a:srcRect l="5503" r="5250"/>
          <a:stretch/>
        </p:blipFill>
        <p:spPr>
          <a:xfrm>
            <a:off x="1939638" y="151507"/>
            <a:ext cx="8312727" cy="3030123"/>
          </a:xfrm>
          <a:prstGeom prst="rect">
            <a:avLst/>
          </a:prstGeom>
        </p:spPr>
      </p:pic>
      <p:sp>
        <p:nvSpPr>
          <p:cNvPr id="14" name="TextBox 1"/>
          <p:cNvSpPr txBox="1"/>
          <p:nvPr/>
        </p:nvSpPr>
        <p:spPr>
          <a:xfrm>
            <a:off x="2239462" y="4293818"/>
            <a:ext cx="7515498" cy="677108"/>
          </a:xfrm>
          <a:prstGeom prst="rect">
            <a:avLst/>
          </a:prstGeom>
          <a:noFill/>
        </p:spPr>
        <p:txBody>
          <a:bodyPr wrap="square" lIns="0" tIns="0" rIns="0" bIns="0" rtlCol="0">
            <a:spAutoFit/>
          </a:bodyPr>
          <a:lstStyle/>
          <a:p>
            <a:pPr algn="ctr"/>
            <a:r>
              <a:rPr lang="sk-SK" sz="4400" b="1" dirty="0" err="1">
                <a:solidFill>
                  <a:srgbClr val="D5001C"/>
                </a:solidFill>
                <a:latin typeface="Arial" panose="020B0604020202020204" pitchFamily="34" charset="0"/>
                <a:ea typeface="Arial" charset="0"/>
                <a:cs typeface="Arial" panose="020B0604020202020204" pitchFamily="34" charset="0"/>
              </a:rPr>
              <a:t>Thank</a:t>
            </a:r>
            <a:r>
              <a:rPr lang="sk-SK" sz="4400" b="1" dirty="0">
                <a:solidFill>
                  <a:srgbClr val="D5001C"/>
                </a:solidFill>
                <a:latin typeface="Arial" panose="020B0604020202020204" pitchFamily="34" charset="0"/>
                <a:ea typeface="Arial" charset="0"/>
                <a:cs typeface="Arial" panose="020B0604020202020204" pitchFamily="34" charset="0"/>
              </a:rPr>
              <a:t> </a:t>
            </a:r>
            <a:r>
              <a:rPr lang="sk-SK" sz="4400" b="1" dirty="0" err="1">
                <a:solidFill>
                  <a:srgbClr val="D5001C"/>
                </a:solidFill>
                <a:latin typeface="Arial" panose="020B0604020202020204" pitchFamily="34" charset="0"/>
                <a:ea typeface="Arial" charset="0"/>
                <a:cs typeface="Arial" panose="020B0604020202020204" pitchFamily="34" charset="0"/>
              </a:rPr>
              <a:t>you</a:t>
            </a:r>
            <a:endParaRPr lang="en-GB" sz="4400" b="1" dirty="0">
              <a:solidFill>
                <a:srgbClr val="D5001C"/>
              </a:solidFill>
              <a:latin typeface="Arial" panose="020B0604020202020204" pitchFamily="34" charset="0"/>
              <a:ea typeface="Arial" charset="0"/>
              <a:cs typeface="Arial" panose="020B0604020202020204" pitchFamily="34" charset="0"/>
            </a:endParaRPr>
          </a:p>
        </p:txBody>
      </p:sp>
      <p:pic>
        <p:nvPicPr>
          <p:cNvPr id="5" name="Picture 2" descr="Ministerstvo životného prostredia Slovenskej republik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57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2239462" y="521919"/>
            <a:ext cx="7515498" cy="430887"/>
          </a:xfrm>
          <a:prstGeom prst="rect">
            <a:avLst/>
          </a:prstGeom>
          <a:noFill/>
        </p:spPr>
        <p:txBody>
          <a:bodyPr wrap="square" lIns="0" tIns="0" rIns="0" bIns="0" rtlCol="0">
            <a:spAutoFit/>
          </a:bodyPr>
          <a:lstStyle/>
          <a:p>
            <a:r>
              <a:rPr lang="sk-SK" sz="2800" b="1" dirty="0" err="1">
                <a:solidFill>
                  <a:srgbClr val="FF0000"/>
                </a:solidFill>
                <a:latin typeface="Arial" panose="020B0604020202020204" pitchFamily="34" charset="0"/>
                <a:ea typeface="Arial" charset="0"/>
                <a:cs typeface="Arial" panose="020B0604020202020204" pitchFamily="34" charset="0"/>
              </a:rPr>
              <a:t>Communication</a:t>
            </a:r>
            <a:r>
              <a:rPr lang="sk-SK" sz="2800" b="1" dirty="0">
                <a:solidFill>
                  <a:srgbClr val="D5001C"/>
                </a:solidFill>
                <a:latin typeface="Arial" panose="020B0604020202020204" pitchFamily="34" charset="0"/>
                <a:ea typeface="Arial" charset="0"/>
                <a:cs typeface="Arial" panose="020B0604020202020204" pitchFamily="34" charset="0"/>
              </a:rPr>
              <a:t> </a:t>
            </a:r>
            <a:r>
              <a:rPr lang="sk-SK" sz="2800" b="1" dirty="0">
                <a:solidFill>
                  <a:srgbClr val="FF0000"/>
                </a:solidFill>
                <a:latin typeface="Arial" panose="020B0604020202020204" pitchFamily="34" charset="0"/>
                <a:ea typeface="Arial" charset="0"/>
                <a:cs typeface="Arial" panose="020B0604020202020204" pitchFamily="34" charset="0"/>
              </a:rPr>
              <a:t>and</a:t>
            </a:r>
            <a:r>
              <a:rPr lang="sk-SK" sz="2800" b="1" dirty="0">
                <a:solidFill>
                  <a:srgbClr val="D5001C"/>
                </a:solidFill>
                <a:latin typeface="Arial" panose="020B0604020202020204" pitchFamily="34" charset="0"/>
                <a:ea typeface="Arial" charset="0"/>
                <a:cs typeface="Arial" panose="020B0604020202020204" pitchFamily="34" charset="0"/>
              </a:rPr>
              <a:t> </a:t>
            </a:r>
            <a:r>
              <a:rPr lang="sk-SK" sz="2800" b="1" dirty="0" err="1">
                <a:solidFill>
                  <a:srgbClr val="FF0000"/>
                </a:solidFill>
                <a:latin typeface="Arial" panose="020B0604020202020204" pitchFamily="34" charset="0"/>
                <a:ea typeface="Arial" charset="0"/>
                <a:cs typeface="Arial" panose="020B0604020202020204" pitchFamily="34" charset="0"/>
              </a:rPr>
              <a:t>Social</a:t>
            </a:r>
            <a:r>
              <a:rPr lang="sk-SK" sz="2800" b="1" dirty="0">
                <a:solidFill>
                  <a:srgbClr val="D5001C"/>
                </a:solidFill>
                <a:latin typeface="Arial" panose="020B0604020202020204" pitchFamily="34" charset="0"/>
                <a:ea typeface="Arial" charset="0"/>
                <a:cs typeface="Arial" panose="020B0604020202020204" pitchFamily="34" charset="0"/>
              </a:rPr>
              <a:t> </a:t>
            </a:r>
            <a:r>
              <a:rPr lang="sk-SK" sz="2800" b="1" dirty="0" err="1">
                <a:solidFill>
                  <a:srgbClr val="FF0000"/>
                </a:solidFill>
                <a:latin typeface="Arial" panose="020B0604020202020204" pitchFamily="34" charset="0"/>
                <a:ea typeface="Arial" charset="0"/>
                <a:cs typeface="Arial" panose="020B0604020202020204" pitchFamily="34" charset="0"/>
              </a:rPr>
              <a:t>Media</a:t>
            </a:r>
            <a:endParaRPr lang="en-GB" sz="2800" b="1" dirty="0">
              <a:solidFill>
                <a:srgbClr val="FF0000"/>
              </a:solidFill>
              <a:latin typeface="Arial" panose="020B0604020202020204" pitchFamily="34" charset="0"/>
              <a:ea typeface="Arial" charset="0"/>
              <a:cs typeface="Arial" panose="020B0604020202020204" pitchFamily="34" charset="0"/>
            </a:endParaRPr>
          </a:p>
        </p:txBody>
      </p:sp>
      <p:sp>
        <p:nvSpPr>
          <p:cNvPr id="7" name="TextBox 1"/>
          <p:cNvSpPr txBox="1"/>
          <p:nvPr/>
        </p:nvSpPr>
        <p:spPr>
          <a:xfrm>
            <a:off x="3364035" y="1215982"/>
            <a:ext cx="6039117" cy="4078039"/>
          </a:xfrm>
          <a:prstGeom prst="rect">
            <a:avLst/>
          </a:prstGeom>
          <a:noFill/>
        </p:spPr>
        <p:txBody>
          <a:bodyPr wrap="square" lIns="0" tIns="0" rIns="0" bIns="0" rtlCol="0">
            <a:spAutoFit/>
          </a:bodyPr>
          <a:lstStyle/>
          <a:p>
            <a:endParaRPr lang="sk-SK" dirty="0">
              <a:solidFill>
                <a:srgbClr val="006EC5"/>
              </a:solidFill>
              <a:latin typeface="Arial" charset="0"/>
              <a:ea typeface="Arial" charset="0"/>
              <a:cs typeface="Arial" charset="0"/>
            </a:endParaRPr>
          </a:p>
          <a:p>
            <a:endParaRPr lang="sk-SK" dirty="0">
              <a:solidFill>
                <a:srgbClr val="006EC5"/>
              </a:solidFill>
              <a:latin typeface="Arial" charset="0"/>
              <a:ea typeface="Arial" charset="0"/>
              <a:cs typeface="Arial" charset="0"/>
            </a:endParaRPr>
          </a:p>
          <a:p>
            <a:r>
              <a:rPr lang="en-US" sz="2400" b="1" dirty="0">
                <a:solidFill>
                  <a:srgbClr val="0071BC"/>
                </a:solidFill>
                <a:latin typeface="Arial" charset="0"/>
                <a:ea typeface="Arial" charset="0"/>
                <a:cs typeface="Arial" charset="0"/>
              </a:rPr>
              <a:t>www.eu2016.sk</a:t>
            </a:r>
            <a:endParaRPr lang="sk-SK" sz="2400" b="1" dirty="0">
              <a:solidFill>
                <a:srgbClr val="0071BC"/>
              </a:solidFill>
              <a:latin typeface="Arial" charset="0"/>
              <a:ea typeface="Arial" charset="0"/>
              <a:cs typeface="Arial" charset="0"/>
            </a:endParaRPr>
          </a:p>
          <a:p>
            <a:endParaRPr lang="sk-SK" sz="2400" b="1" dirty="0">
              <a:solidFill>
                <a:srgbClr val="0071BC"/>
              </a:solidFill>
              <a:latin typeface="Arial" charset="0"/>
              <a:ea typeface="Arial" charset="0"/>
              <a:cs typeface="Arial" charset="0"/>
            </a:endParaRPr>
          </a:p>
          <a:p>
            <a:r>
              <a:rPr lang="sk-SK" sz="2400" b="1" dirty="0">
                <a:solidFill>
                  <a:srgbClr val="0071BC"/>
                </a:solidFill>
              </a:rPr>
              <a:t>@skpres2016</a:t>
            </a:r>
          </a:p>
          <a:p>
            <a:endParaRPr lang="sk-SK" sz="2400" b="1" dirty="0">
              <a:solidFill>
                <a:srgbClr val="0071BC"/>
              </a:solidFill>
            </a:endParaRPr>
          </a:p>
          <a:p>
            <a:r>
              <a:rPr lang="sk-SK" sz="2400" b="1" dirty="0">
                <a:solidFill>
                  <a:srgbClr val="0071BC"/>
                </a:solidFill>
              </a:rPr>
              <a:t>EU2016 SK</a:t>
            </a:r>
            <a:endParaRPr lang="sk-SK" sz="2400" b="1" dirty="0">
              <a:solidFill>
                <a:srgbClr val="0071BC"/>
              </a:solidFill>
              <a:latin typeface="Arial" charset="0"/>
              <a:ea typeface="Arial" charset="0"/>
              <a:cs typeface="Arial" charset="0"/>
            </a:endParaRPr>
          </a:p>
          <a:p>
            <a:endParaRPr lang="sk-SK" sz="2400" b="1" dirty="0">
              <a:solidFill>
                <a:srgbClr val="0071BC"/>
              </a:solidFill>
              <a:latin typeface="Arial" charset="0"/>
              <a:ea typeface="Arial" charset="0"/>
              <a:cs typeface="Arial" charset="0"/>
            </a:endParaRPr>
          </a:p>
          <a:p>
            <a:r>
              <a:rPr lang="sk-SK" sz="2400" b="1" dirty="0">
                <a:solidFill>
                  <a:srgbClr val="0071BC"/>
                </a:solidFill>
                <a:latin typeface="Arial" charset="0"/>
                <a:ea typeface="Arial" charset="0"/>
                <a:cs typeface="Arial" charset="0"/>
              </a:rPr>
              <a:t>Slovak </a:t>
            </a:r>
            <a:r>
              <a:rPr lang="sk-SK" sz="2400" b="1" dirty="0">
                <a:solidFill>
                  <a:srgbClr val="006EC5"/>
                </a:solidFill>
                <a:latin typeface="Arial" charset="0"/>
                <a:ea typeface="Arial" charset="0"/>
                <a:cs typeface="Arial" charset="0"/>
              </a:rPr>
              <a:t>EU </a:t>
            </a:r>
            <a:r>
              <a:rPr lang="sk-SK" sz="2400" b="1" dirty="0" err="1">
                <a:solidFill>
                  <a:srgbClr val="006EC5"/>
                </a:solidFill>
                <a:latin typeface="Arial" charset="0"/>
                <a:ea typeface="Arial" charset="0"/>
                <a:cs typeface="Arial" charset="0"/>
              </a:rPr>
              <a:t>Presidency</a:t>
            </a:r>
            <a:endParaRPr lang="sk-SK" sz="2400" b="1" dirty="0">
              <a:solidFill>
                <a:srgbClr val="006EC5"/>
              </a:solidFill>
              <a:latin typeface="Arial" charset="0"/>
              <a:ea typeface="Arial" charset="0"/>
              <a:cs typeface="Arial" charset="0"/>
            </a:endParaRPr>
          </a:p>
          <a:p>
            <a:endParaRPr lang="sk-SK" sz="2400" b="1" dirty="0">
              <a:solidFill>
                <a:srgbClr val="0071BC"/>
              </a:solidFill>
              <a:latin typeface="Arial" charset="0"/>
              <a:ea typeface="Arial" charset="0"/>
              <a:cs typeface="Arial" charset="0"/>
            </a:endParaRPr>
          </a:p>
          <a:p>
            <a:r>
              <a:rPr lang="sk-SK" sz="2400" b="1" dirty="0">
                <a:solidFill>
                  <a:srgbClr val="0071BC"/>
                </a:solidFill>
                <a:latin typeface="Arial" charset="0"/>
                <a:ea typeface="Arial" charset="0"/>
                <a:cs typeface="Arial" charset="0"/>
              </a:rPr>
              <a:t>oez@enviro.gov.sk</a:t>
            </a:r>
            <a:endParaRPr lang="en-US" sz="2400" b="1" dirty="0">
              <a:solidFill>
                <a:srgbClr val="0071BC"/>
              </a:solidFill>
              <a:latin typeface="Arial" charset="0"/>
              <a:ea typeface="Arial" charset="0"/>
              <a:cs typeface="Arial" charset="0"/>
            </a:endParaRPr>
          </a:p>
          <a:p>
            <a:endParaRPr lang="en-US" sz="1300" dirty="0">
              <a:solidFill>
                <a:srgbClr val="006EC5"/>
              </a:solidFill>
              <a:latin typeface="Arial" charset="0"/>
              <a:ea typeface="Arial" charset="0"/>
              <a:cs typeface="Arial" charset="0"/>
            </a:endParaRPr>
          </a:p>
        </p:txBody>
      </p:sp>
      <p:pic>
        <p:nvPicPr>
          <p:cNvPr id="8" name="Obrázo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4612" y="1758364"/>
            <a:ext cx="371036" cy="371036"/>
          </a:xfrm>
          <a:prstGeom prst="rect">
            <a:avLst/>
          </a:prstGeom>
        </p:spPr>
      </p:pic>
      <p:pic>
        <p:nvPicPr>
          <p:cNvPr id="9" name="Obrázo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939" y="2404129"/>
            <a:ext cx="481540" cy="481540"/>
          </a:xfrm>
          <a:prstGeom prst="rect">
            <a:avLst/>
          </a:prstGeom>
        </p:spPr>
      </p:pic>
      <p:pic>
        <p:nvPicPr>
          <p:cNvPr id="10" name="Obrázo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940" y="3197229"/>
            <a:ext cx="463283" cy="323334"/>
          </a:xfrm>
          <a:prstGeom prst="rect">
            <a:avLst/>
          </a:prstGeom>
        </p:spPr>
      </p:pic>
      <p:pic>
        <p:nvPicPr>
          <p:cNvPr id="12" name="Obrázo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4613" y="3961549"/>
            <a:ext cx="404907" cy="404907"/>
          </a:xfrm>
          <a:prstGeom prst="rect">
            <a:avLst/>
          </a:prstGeom>
        </p:spPr>
      </p:pic>
      <p:pic>
        <p:nvPicPr>
          <p:cNvPr id="15" name="Obrázo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0395" y="4733085"/>
            <a:ext cx="449124" cy="449124"/>
          </a:xfrm>
          <a:prstGeom prst="rect">
            <a:avLst/>
          </a:prstGeom>
        </p:spPr>
      </p:pic>
      <p:pic>
        <p:nvPicPr>
          <p:cNvPr id="11" name="Picture 2" descr="Ministerstvo životného prostredia Slovenskej republik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569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349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1"/>
          <p:cNvSpPr txBox="1"/>
          <p:nvPr/>
        </p:nvSpPr>
        <p:spPr>
          <a:xfrm>
            <a:off x="2244946" y="522664"/>
            <a:ext cx="7515498" cy="430887"/>
          </a:xfrm>
          <a:prstGeom prst="rect">
            <a:avLst/>
          </a:prstGeom>
          <a:noFill/>
        </p:spPr>
        <p:txBody>
          <a:bodyPr wrap="square" lIns="0" tIns="0" rIns="0" bIns="0" rtlCol="0">
            <a:spAutoFit/>
          </a:bodyPr>
          <a:lstStyle/>
          <a:p>
            <a:pPr algn="ctr"/>
            <a:r>
              <a:rPr lang="sk-SK" sz="2800" b="1" dirty="0" err="1">
                <a:solidFill>
                  <a:srgbClr val="D5001C"/>
                </a:solidFill>
                <a:latin typeface="Arial" panose="020B0604020202020204" pitchFamily="34" charset="0"/>
                <a:ea typeface="Arial" charset="0"/>
                <a:cs typeface="Arial" panose="020B0604020202020204" pitchFamily="34" charset="0"/>
              </a:rPr>
              <a:t>Environment</a:t>
            </a:r>
            <a:r>
              <a:rPr lang="sk-SK" sz="2800" b="1" dirty="0">
                <a:solidFill>
                  <a:srgbClr val="D5001C"/>
                </a:solidFill>
                <a:latin typeface="Arial" panose="020B0604020202020204" pitchFamily="34" charset="0"/>
                <a:ea typeface="Arial" charset="0"/>
                <a:cs typeface="Arial" panose="020B0604020202020204" pitchFamily="34" charset="0"/>
              </a:rPr>
              <a:t> </a:t>
            </a:r>
            <a:r>
              <a:rPr lang="sk-SK" sz="2800" b="1" dirty="0" err="1">
                <a:solidFill>
                  <a:srgbClr val="D5001C"/>
                </a:solidFill>
                <a:latin typeface="Arial" panose="020B0604020202020204" pitchFamily="34" charset="0"/>
                <a:ea typeface="Arial" charset="0"/>
                <a:cs typeface="Arial" panose="020B0604020202020204" pitchFamily="34" charset="0"/>
              </a:rPr>
              <a:t>Priorities</a:t>
            </a:r>
            <a:endParaRPr lang="sk-SK" sz="2800" b="1" dirty="0">
              <a:solidFill>
                <a:srgbClr val="D5001C"/>
              </a:solidFill>
              <a:latin typeface="Arial" panose="020B0604020202020204" pitchFamily="34" charset="0"/>
              <a:ea typeface="Arial" charset="0"/>
              <a:cs typeface="Arial" panose="020B0604020202020204" pitchFamily="34" charset="0"/>
            </a:endParaRPr>
          </a:p>
        </p:txBody>
      </p:sp>
      <p:graphicFrame>
        <p:nvGraphicFramePr>
          <p:cNvPr id="9" name="Diagram 8"/>
          <p:cNvGraphicFramePr/>
          <p:nvPr>
            <p:extLst/>
          </p:nvPr>
        </p:nvGraphicFramePr>
        <p:xfrm>
          <a:off x="2278759" y="1311064"/>
          <a:ext cx="7535804" cy="4099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534"/>
          <p:cNvGrpSpPr/>
          <p:nvPr/>
        </p:nvGrpSpPr>
        <p:grpSpPr>
          <a:xfrm>
            <a:off x="4983883" y="2900769"/>
            <a:ext cx="2275151" cy="847769"/>
            <a:chOff x="0" y="0"/>
            <a:chExt cx="1945673" cy="630231"/>
          </a:xfrm>
        </p:grpSpPr>
        <p:sp>
          <p:nvSpPr>
            <p:cNvPr id="11" name="Shape 6"/>
            <p:cNvSpPr/>
            <p:nvPr/>
          </p:nvSpPr>
          <p:spPr>
            <a:xfrm>
              <a:off x="325585" y="0"/>
              <a:ext cx="147015" cy="119164"/>
            </a:xfrm>
            <a:custGeom>
              <a:avLst/>
              <a:gdLst/>
              <a:ahLst/>
              <a:cxnLst/>
              <a:rect l="0" t="0" r="0" b="0"/>
              <a:pathLst>
                <a:path w="147015" h="119164">
                  <a:moveTo>
                    <a:pt x="112700" y="0"/>
                  </a:moveTo>
                  <a:lnTo>
                    <a:pt x="147015" y="41453"/>
                  </a:lnTo>
                  <a:cubicBezTo>
                    <a:pt x="114643" y="66713"/>
                    <a:pt x="64122" y="99085"/>
                    <a:pt x="19431" y="119164"/>
                  </a:cubicBezTo>
                  <a:lnTo>
                    <a:pt x="0" y="84823"/>
                  </a:lnTo>
                  <a:cubicBezTo>
                    <a:pt x="41453" y="62166"/>
                    <a:pt x="79019" y="32372"/>
                    <a:pt x="112700"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2" name="Shape 7"/>
            <p:cNvSpPr/>
            <p:nvPr/>
          </p:nvSpPr>
          <p:spPr>
            <a:xfrm>
              <a:off x="297414" y="318962"/>
              <a:ext cx="203352" cy="112687"/>
            </a:xfrm>
            <a:custGeom>
              <a:avLst/>
              <a:gdLst/>
              <a:ahLst/>
              <a:cxnLst/>
              <a:rect l="0" t="0" r="0" b="0"/>
              <a:pathLst>
                <a:path w="203352" h="112687">
                  <a:moveTo>
                    <a:pt x="32385" y="0"/>
                  </a:moveTo>
                  <a:cubicBezTo>
                    <a:pt x="55702" y="23330"/>
                    <a:pt x="83541" y="53111"/>
                    <a:pt x="102324" y="73825"/>
                  </a:cubicBezTo>
                  <a:lnTo>
                    <a:pt x="169685" y="0"/>
                  </a:lnTo>
                  <a:lnTo>
                    <a:pt x="203352" y="30442"/>
                  </a:lnTo>
                  <a:lnTo>
                    <a:pt x="123050" y="112687"/>
                  </a:lnTo>
                  <a:lnTo>
                    <a:pt x="80302" y="112687"/>
                  </a:lnTo>
                  <a:cubicBezTo>
                    <a:pt x="56998" y="88087"/>
                    <a:pt x="28486" y="58941"/>
                    <a:pt x="0" y="31724"/>
                  </a:cubicBezTo>
                  <a:lnTo>
                    <a:pt x="32385"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3" name="Shape 8"/>
            <p:cNvSpPr/>
            <p:nvPr/>
          </p:nvSpPr>
          <p:spPr>
            <a:xfrm>
              <a:off x="300646" y="184748"/>
              <a:ext cx="65418" cy="65405"/>
            </a:xfrm>
            <a:custGeom>
              <a:avLst/>
              <a:gdLst/>
              <a:ahLst/>
              <a:cxnLst/>
              <a:rect l="0" t="0" r="0" b="0"/>
              <a:pathLst>
                <a:path w="65418" h="65405">
                  <a:moveTo>
                    <a:pt x="32385" y="0"/>
                  </a:moveTo>
                  <a:cubicBezTo>
                    <a:pt x="51816" y="0"/>
                    <a:pt x="65418" y="13589"/>
                    <a:pt x="65418" y="33020"/>
                  </a:cubicBezTo>
                  <a:cubicBezTo>
                    <a:pt x="65418" y="51804"/>
                    <a:pt x="51816" y="65405"/>
                    <a:pt x="32385" y="65405"/>
                  </a:cubicBezTo>
                  <a:cubicBezTo>
                    <a:pt x="12954" y="65405"/>
                    <a:pt x="0" y="52439"/>
                    <a:pt x="0" y="33020"/>
                  </a:cubicBezTo>
                  <a:cubicBezTo>
                    <a:pt x="0" y="14237"/>
                    <a:pt x="14249" y="0"/>
                    <a:pt x="32385"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4" name="Shape 9"/>
            <p:cNvSpPr/>
            <p:nvPr/>
          </p:nvSpPr>
          <p:spPr>
            <a:xfrm>
              <a:off x="432129" y="184748"/>
              <a:ext cx="65418" cy="65405"/>
            </a:xfrm>
            <a:custGeom>
              <a:avLst/>
              <a:gdLst/>
              <a:ahLst/>
              <a:cxnLst/>
              <a:rect l="0" t="0" r="0" b="0"/>
              <a:pathLst>
                <a:path w="65418" h="65405">
                  <a:moveTo>
                    <a:pt x="32385" y="0"/>
                  </a:moveTo>
                  <a:cubicBezTo>
                    <a:pt x="51803" y="0"/>
                    <a:pt x="65418" y="13589"/>
                    <a:pt x="65418" y="33020"/>
                  </a:cubicBezTo>
                  <a:cubicBezTo>
                    <a:pt x="65418" y="51804"/>
                    <a:pt x="51803" y="65405"/>
                    <a:pt x="32385" y="65405"/>
                  </a:cubicBezTo>
                  <a:cubicBezTo>
                    <a:pt x="12954" y="65405"/>
                    <a:pt x="0" y="52439"/>
                    <a:pt x="0" y="33020"/>
                  </a:cubicBezTo>
                  <a:cubicBezTo>
                    <a:pt x="0" y="14237"/>
                    <a:pt x="14249" y="0"/>
                    <a:pt x="32385"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5" name="Shape 10"/>
            <p:cNvSpPr/>
            <p:nvPr/>
          </p:nvSpPr>
          <p:spPr>
            <a:xfrm>
              <a:off x="0" y="154574"/>
              <a:ext cx="95136" cy="144831"/>
            </a:xfrm>
            <a:custGeom>
              <a:avLst/>
              <a:gdLst/>
              <a:ahLst/>
              <a:cxnLst/>
              <a:rect l="0" t="0" r="0" b="0"/>
              <a:pathLst>
                <a:path w="95136" h="144831">
                  <a:moveTo>
                    <a:pt x="48641" y="0"/>
                  </a:moveTo>
                  <a:cubicBezTo>
                    <a:pt x="63678" y="0"/>
                    <a:pt x="80353" y="4292"/>
                    <a:pt x="90297" y="8330"/>
                  </a:cubicBezTo>
                  <a:lnTo>
                    <a:pt x="81699" y="31432"/>
                  </a:lnTo>
                  <a:cubicBezTo>
                    <a:pt x="72568" y="26060"/>
                    <a:pt x="59931" y="21754"/>
                    <a:pt x="48362" y="21754"/>
                  </a:cubicBezTo>
                  <a:cubicBezTo>
                    <a:pt x="40043" y="21754"/>
                    <a:pt x="26873" y="24447"/>
                    <a:pt x="26873" y="37338"/>
                  </a:cubicBezTo>
                  <a:cubicBezTo>
                    <a:pt x="26873" y="44869"/>
                    <a:pt x="31432" y="50787"/>
                    <a:pt x="41123" y="54813"/>
                  </a:cubicBezTo>
                  <a:cubicBezTo>
                    <a:pt x="52680" y="59651"/>
                    <a:pt x="65303" y="63957"/>
                    <a:pt x="75514" y="70129"/>
                  </a:cubicBezTo>
                  <a:cubicBezTo>
                    <a:pt x="89218" y="78194"/>
                    <a:pt x="95136" y="91084"/>
                    <a:pt x="95136" y="102641"/>
                  </a:cubicBezTo>
                  <a:cubicBezTo>
                    <a:pt x="95136" y="133553"/>
                    <a:pt x="66904" y="144831"/>
                    <a:pt x="45682" y="144831"/>
                  </a:cubicBezTo>
                  <a:cubicBezTo>
                    <a:pt x="28753" y="144831"/>
                    <a:pt x="10744" y="139991"/>
                    <a:pt x="0" y="134073"/>
                  </a:cubicBezTo>
                  <a:lnTo>
                    <a:pt x="7518" y="114198"/>
                  </a:lnTo>
                  <a:cubicBezTo>
                    <a:pt x="16662" y="118224"/>
                    <a:pt x="30366" y="122796"/>
                    <a:pt x="44602" y="122796"/>
                  </a:cubicBezTo>
                  <a:cubicBezTo>
                    <a:pt x="56172" y="122796"/>
                    <a:pt x="68796" y="119037"/>
                    <a:pt x="68796" y="104787"/>
                  </a:cubicBezTo>
                  <a:cubicBezTo>
                    <a:pt x="68796" y="98882"/>
                    <a:pt x="65037" y="92163"/>
                    <a:pt x="54280" y="87325"/>
                  </a:cubicBezTo>
                  <a:cubicBezTo>
                    <a:pt x="43536" y="82499"/>
                    <a:pt x="26873" y="77114"/>
                    <a:pt x="18275" y="70662"/>
                  </a:cubicBezTo>
                  <a:cubicBezTo>
                    <a:pt x="4839" y="60718"/>
                    <a:pt x="1613" y="48895"/>
                    <a:pt x="1613" y="38417"/>
                  </a:cubicBezTo>
                  <a:cubicBezTo>
                    <a:pt x="1613" y="12090"/>
                    <a:pt x="26340" y="0"/>
                    <a:pt x="48641" y="0"/>
                  </a:cubicBez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16" name="Shape 11"/>
            <p:cNvSpPr/>
            <p:nvPr/>
          </p:nvSpPr>
          <p:spPr>
            <a:xfrm>
              <a:off x="124821" y="150807"/>
              <a:ext cx="107239" cy="153441"/>
            </a:xfrm>
            <a:custGeom>
              <a:avLst/>
              <a:gdLst/>
              <a:ahLst/>
              <a:cxnLst/>
              <a:rect l="0" t="0" r="0" b="0"/>
              <a:pathLst>
                <a:path w="107239" h="153441">
                  <a:moveTo>
                    <a:pt x="87338" y="0"/>
                  </a:moveTo>
                  <a:lnTo>
                    <a:pt x="105080" y="15316"/>
                  </a:lnTo>
                  <a:lnTo>
                    <a:pt x="48374" y="76047"/>
                  </a:lnTo>
                  <a:cubicBezTo>
                    <a:pt x="66637" y="97815"/>
                    <a:pt x="85992" y="117957"/>
                    <a:pt x="107239" y="135433"/>
                  </a:cubicBezTo>
                  <a:lnTo>
                    <a:pt x="90564" y="153441"/>
                  </a:lnTo>
                  <a:cubicBezTo>
                    <a:pt x="68529" y="135433"/>
                    <a:pt x="46495" y="110706"/>
                    <a:pt x="25260" y="84099"/>
                  </a:cubicBezTo>
                  <a:lnTo>
                    <a:pt x="25260" y="145643"/>
                  </a:lnTo>
                  <a:lnTo>
                    <a:pt x="0" y="145643"/>
                  </a:lnTo>
                  <a:lnTo>
                    <a:pt x="0" y="6985"/>
                  </a:lnTo>
                  <a:lnTo>
                    <a:pt x="25260" y="6985"/>
                  </a:lnTo>
                  <a:lnTo>
                    <a:pt x="25260" y="68249"/>
                  </a:lnTo>
                  <a:lnTo>
                    <a:pt x="87338"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17" name="Shape 12"/>
            <p:cNvSpPr/>
            <p:nvPr/>
          </p:nvSpPr>
          <p:spPr>
            <a:xfrm>
              <a:off x="583802" y="157788"/>
              <a:ext cx="92177" cy="138658"/>
            </a:xfrm>
            <a:custGeom>
              <a:avLst/>
              <a:gdLst/>
              <a:ahLst/>
              <a:cxnLst/>
              <a:rect l="0" t="0" r="0" b="0"/>
              <a:pathLst>
                <a:path w="92177" h="138658">
                  <a:moveTo>
                    <a:pt x="0" y="0"/>
                  </a:moveTo>
                  <a:lnTo>
                    <a:pt x="91097" y="0"/>
                  </a:lnTo>
                  <a:lnTo>
                    <a:pt x="91097" y="21768"/>
                  </a:lnTo>
                  <a:lnTo>
                    <a:pt x="25260" y="21768"/>
                  </a:lnTo>
                  <a:lnTo>
                    <a:pt x="25260" y="58318"/>
                  </a:lnTo>
                  <a:lnTo>
                    <a:pt x="89218" y="58318"/>
                  </a:lnTo>
                  <a:lnTo>
                    <a:pt x="89218" y="80073"/>
                  </a:lnTo>
                  <a:lnTo>
                    <a:pt x="25260" y="80073"/>
                  </a:lnTo>
                  <a:lnTo>
                    <a:pt x="25260" y="116891"/>
                  </a:lnTo>
                  <a:lnTo>
                    <a:pt x="92177" y="116891"/>
                  </a:lnTo>
                  <a:lnTo>
                    <a:pt x="92177" y="138658"/>
                  </a:lnTo>
                  <a:lnTo>
                    <a:pt x="0" y="138658"/>
                  </a:lnTo>
                  <a:lnTo>
                    <a:pt x="0"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18" name="Shape 13"/>
            <p:cNvSpPr/>
            <p:nvPr/>
          </p:nvSpPr>
          <p:spPr>
            <a:xfrm>
              <a:off x="708843" y="157786"/>
              <a:ext cx="119863" cy="141618"/>
            </a:xfrm>
            <a:custGeom>
              <a:avLst/>
              <a:gdLst/>
              <a:ahLst/>
              <a:cxnLst/>
              <a:rect l="0" t="0" r="0" b="0"/>
              <a:pathLst>
                <a:path w="119863" h="141618">
                  <a:moveTo>
                    <a:pt x="0" y="0"/>
                  </a:moveTo>
                  <a:lnTo>
                    <a:pt x="25260" y="0"/>
                  </a:lnTo>
                  <a:lnTo>
                    <a:pt x="25260" y="72822"/>
                  </a:lnTo>
                  <a:cubicBezTo>
                    <a:pt x="25260" y="76581"/>
                    <a:pt x="25260" y="80620"/>
                    <a:pt x="25794" y="87618"/>
                  </a:cubicBezTo>
                  <a:cubicBezTo>
                    <a:pt x="27407" y="109639"/>
                    <a:pt x="40043" y="119317"/>
                    <a:pt x="59931" y="119317"/>
                  </a:cubicBezTo>
                  <a:cubicBezTo>
                    <a:pt x="79273" y="119317"/>
                    <a:pt x="92989" y="109639"/>
                    <a:pt x="94323" y="86005"/>
                  </a:cubicBezTo>
                  <a:cubicBezTo>
                    <a:pt x="94590" y="80073"/>
                    <a:pt x="94590" y="75248"/>
                    <a:pt x="94590" y="72022"/>
                  </a:cubicBezTo>
                  <a:lnTo>
                    <a:pt x="94590" y="0"/>
                  </a:lnTo>
                  <a:lnTo>
                    <a:pt x="119863" y="0"/>
                  </a:lnTo>
                  <a:lnTo>
                    <a:pt x="119863" y="73355"/>
                  </a:lnTo>
                  <a:cubicBezTo>
                    <a:pt x="119863" y="74981"/>
                    <a:pt x="119863" y="81433"/>
                    <a:pt x="119583" y="88430"/>
                  </a:cubicBezTo>
                  <a:cubicBezTo>
                    <a:pt x="117983" y="124702"/>
                    <a:pt x="94869" y="141618"/>
                    <a:pt x="59931" y="141618"/>
                  </a:cubicBezTo>
                  <a:cubicBezTo>
                    <a:pt x="24193" y="141618"/>
                    <a:pt x="1880" y="125756"/>
                    <a:pt x="279" y="91364"/>
                  </a:cubicBezTo>
                  <a:cubicBezTo>
                    <a:pt x="0" y="84658"/>
                    <a:pt x="0" y="77928"/>
                    <a:pt x="0" y="73635"/>
                  </a:cubicBezTo>
                  <a:lnTo>
                    <a:pt x="0"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19" name="Shape 14"/>
            <p:cNvSpPr/>
            <p:nvPr/>
          </p:nvSpPr>
          <p:spPr>
            <a:xfrm>
              <a:off x="856231" y="154580"/>
              <a:ext cx="101041" cy="141871"/>
            </a:xfrm>
            <a:custGeom>
              <a:avLst/>
              <a:gdLst/>
              <a:ahLst/>
              <a:cxnLst/>
              <a:rect l="0" t="0" r="0" b="0"/>
              <a:pathLst>
                <a:path w="101041" h="141871">
                  <a:moveTo>
                    <a:pt x="51333" y="0"/>
                  </a:moveTo>
                  <a:cubicBezTo>
                    <a:pt x="83299" y="0"/>
                    <a:pt x="97815" y="17729"/>
                    <a:pt x="97815" y="40563"/>
                  </a:cubicBezTo>
                  <a:cubicBezTo>
                    <a:pt x="97815" y="76568"/>
                    <a:pt x="58852" y="105854"/>
                    <a:pt x="36551" y="121183"/>
                  </a:cubicBezTo>
                  <a:lnTo>
                    <a:pt x="101041" y="121183"/>
                  </a:lnTo>
                  <a:lnTo>
                    <a:pt x="101041" y="141871"/>
                  </a:lnTo>
                  <a:lnTo>
                    <a:pt x="4026" y="141871"/>
                  </a:lnTo>
                  <a:lnTo>
                    <a:pt x="0" y="121983"/>
                  </a:lnTo>
                  <a:cubicBezTo>
                    <a:pt x="22035" y="107479"/>
                    <a:pt x="37897" y="94043"/>
                    <a:pt x="52667" y="78981"/>
                  </a:cubicBezTo>
                  <a:cubicBezTo>
                    <a:pt x="67717" y="63398"/>
                    <a:pt x="70676" y="52120"/>
                    <a:pt x="70676" y="42976"/>
                  </a:cubicBezTo>
                  <a:cubicBezTo>
                    <a:pt x="70676" y="29540"/>
                    <a:pt x="58318" y="22021"/>
                    <a:pt x="44615" y="22021"/>
                  </a:cubicBezTo>
                  <a:cubicBezTo>
                    <a:pt x="29286" y="22021"/>
                    <a:pt x="18809" y="28739"/>
                    <a:pt x="11824" y="33579"/>
                  </a:cubicBezTo>
                  <a:lnTo>
                    <a:pt x="1613" y="12890"/>
                  </a:lnTo>
                  <a:cubicBezTo>
                    <a:pt x="12624" y="6705"/>
                    <a:pt x="27419" y="0"/>
                    <a:pt x="51333" y="0"/>
                  </a:cubicBez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20" name="Shape 15"/>
            <p:cNvSpPr/>
            <p:nvPr/>
          </p:nvSpPr>
          <p:spPr>
            <a:xfrm>
              <a:off x="984378" y="154574"/>
              <a:ext cx="62351" cy="145047"/>
            </a:xfrm>
            <a:custGeom>
              <a:avLst/>
              <a:gdLst/>
              <a:ahLst/>
              <a:cxnLst/>
              <a:rect l="0" t="0" r="0" b="0"/>
              <a:pathLst>
                <a:path w="62351" h="145047">
                  <a:moveTo>
                    <a:pt x="62344" y="0"/>
                  </a:moveTo>
                  <a:lnTo>
                    <a:pt x="62351" y="1"/>
                  </a:lnTo>
                  <a:lnTo>
                    <a:pt x="62351" y="22303"/>
                  </a:lnTo>
                  <a:lnTo>
                    <a:pt x="62344" y="22301"/>
                  </a:lnTo>
                  <a:cubicBezTo>
                    <a:pt x="38964" y="22301"/>
                    <a:pt x="25540" y="47828"/>
                    <a:pt x="25540" y="72542"/>
                  </a:cubicBezTo>
                  <a:cubicBezTo>
                    <a:pt x="25540" y="103454"/>
                    <a:pt x="41935" y="123063"/>
                    <a:pt x="62344" y="123063"/>
                  </a:cubicBezTo>
                  <a:lnTo>
                    <a:pt x="62351" y="123061"/>
                  </a:lnTo>
                  <a:lnTo>
                    <a:pt x="62351" y="145047"/>
                  </a:lnTo>
                  <a:lnTo>
                    <a:pt x="36283" y="140033"/>
                  </a:lnTo>
                  <a:cubicBezTo>
                    <a:pt x="13159" y="130080"/>
                    <a:pt x="0" y="105994"/>
                    <a:pt x="0" y="72542"/>
                  </a:cubicBezTo>
                  <a:cubicBezTo>
                    <a:pt x="0" y="31432"/>
                    <a:pt x="29832" y="0"/>
                    <a:pt x="62344" y="0"/>
                  </a:cubicBez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21" name="Shape 16"/>
            <p:cNvSpPr/>
            <p:nvPr/>
          </p:nvSpPr>
          <p:spPr>
            <a:xfrm>
              <a:off x="1046729" y="154576"/>
              <a:ext cx="62351" cy="145096"/>
            </a:xfrm>
            <a:custGeom>
              <a:avLst/>
              <a:gdLst/>
              <a:ahLst/>
              <a:cxnLst/>
              <a:rect l="0" t="0" r="0" b="0"/>
              <a:pathLst>
                <a:path w="62351" h="145096">
                  <a:moveTo>
                    <a:pt x="0" y="0"/>
                  </a:moveTo>
                  <a:lnTo>
                    <a:pt x="26287" y="5099"/>
                  </a:lnTo>
                  <a:cubicBezTo>
                    <a:pt x="49342" y="15110"/>
                    <a:pt x="62351" y="39289"/>
                    <a:pt x="62351" y="72541"/>
                  </a:cubicBezTo>
                  <a:cubicBezTo>
                    <a:pt x="62351" y="114464"/>
                    <a:pt x="37090" y="145096"/>
                    <a:pt x="260" y="145096"/>
                  </a:cubicBezTo>
                  <a:lnTo>
                    <a:pt x="0" y="145046"/>
                  </a:lnTo>
                  <a:lnTo>
                    <a:pt x="0" y="123060"/>
                  </a:lnTo>
                  <a:lnTo>
                    <a:pt x="15728" y="118683"/>
                  </a:lnTo>
                  <a:cubicBezTo>
                    <a:pt x="29410" y="110332"/>
                    <a:pt x="36811" y="91286"/>
                    <a:pt x="36811" y="72541"/>
                  </a:cubicBezTo>
                  <a:cubicBezTo>
                    <a:pt x="36811" y="49567"/>
                    <a:pt x="27588" y="32793"/>
                    <a:pt x="14362" y="25842"/>
                  </a:cubicBezTo>
                  <a:lnTo>
                    <a:pt x="0" y="22301"/>
                  </a:lnTo>
                  <a:lnTo>
                    <a:pt x="0"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22" name="Shape 17"/>
            <p:cNvSpPr/>
            <p:nvPr/>
          </p:nvSpPr>
          <p:spPr>
            <a:xfrm>
              <a:off x="1133358" y="154294"/>
              <a:ext cx="108013" cy="142163"/>
            </a:xfrm>
            <a:custGeom>
              <a:avLst/>
              <a:gdLst/>
              <a:ahLst/>
              <a:cxnLst/>
              <a:rect l="0" t="0" r="0" b="0"/>
              <a:pathLst>
                <a:path w="108013" h="142163">
                  <a:moveTo>
                    <a:pt x="51600" y="0"/>
                  </a:moveTo>
                  <a:lnTo>
                    <a:pt x="72822" y="6718"/>
                  </a:lnTo>
                  <a:lnTo>
                    <a:pt x="72822" y="120929"/>
                  </a:lnTo>
                  <a:lnTo>
                    <a:pt x="108013" y="120929"/>
                  </a:lnTo>
                  <a:lnTo>
                    <a:pt x="108013" y="142163"/>
                  </a:lnTo>
                  <a:lnTo>
                    <a:pt x="12344" y="142163"/>
                  </a:lnTo>
                  <a:lnTo>
                    <a:pt x="12344" y="120929"/>
                  </a:lnTo>
                  <a:lnTo>
                    <a:pt x="47561" y="120929"/>
                  </a:lnTo>
                  <a:lnTo>
                    <a:pt x="47561" y="26060"/>
                  </a:lnTo>
                  <a:lnTo>
                    <a:pt x="10211" y="45682"/>
                  </a:lnTo>
                  <a:lnTo>
                    <a:pt x="0" y="26873"/>
                  </a:lnTo>
                  <a:lnTo>
                    <a:pt x="51600"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23" name="Shape 18"/>
            <p:cNvSpPr/>
            <p:nvPr/>
          </p:nvSpPr>
          <p:spPr>
            <a:xfrm>
              <a:off x="1259244" y="158398"/>
              <a:ext cx="56159" cy="141122"/>
            </a:xfrm>
            <a:custGeom>
              <a:avLst/>
              <a:gdLst/>
              <a:ahLst/>
              <a:cxnLst/>
              <a:rect l="0" t="0" r="0" b="0"/>
              <a:pathLst>
                <a:path w="56159" h="141122">
                  <a:moveTo>
                    <a:pt x="56159" y="0"/>
                  </a:moveTo>
                  <a:lnTo>
                    <a:pt x="56159" y="20407"/>
                  </a:lnTo>
                  <a:lnTo>
                    <a:pt x="55301" y="20557"/>
                  </a:lnTo>
                  <a:cubicBezTo>
                    <a:pt x="37183" y="27685"/>
                    <a:pt x="27613" y="44409"/>
                    <a:pt x="24994" y="64154"/>
                  </a:cubicBezTo>
                  <a:cubicBezTo>
                    <a:pt x="29020" y="59182"/>
                    <a:pt x="34661" y="55016"/>
                    <a:pt x="41615" y="52094"/>
                  </a:cubicBezTo>
                  <a:lnTo>
                    <a:pt x="56159" y="49360"/>
                  </a:lnTo>
                  <a:lnTo>
                    <a:pt x="56159" y="68684"/>
                  </a:lnTo>
                  <a:lnTo>
                    <a:pt x="38959" y="73188"/>
                  </a:lnTo>
                  <a:cubicBezTo>
                    <a:pt x="33115" y="76447"/>
                    <a:pt x="28346" y="80949"/>
                    <a:pt x="25260" y="85922"/>
                  </a:cubicBezTo>
                  <a:cubicBezTo>
                    <a:pt x="26607" y="98285"/>
                    <a:pt x="30839" y="107020"/>
                    <a:pt x="36784" y="112663"/>
                  </a:cubicBezTo>
                  <a:lnTo>
                    <a:pt x="56159" y="119947"/>
                  </a:lnTo>
                  <a:lnTo>
                    <a:pt x="56159" y="141122"/>
                  </a:lnTo>
                  <a:lnTo>
                    <a:pt x="31745" y="136347"/>
                  </a:lnTo>
                  <a:cubicBezTo>
                    <a:pt x="10280" y="126785"/>
                    <a:pt x="0" y="104261"/>
                    <a:pt x="0" y="77057"/>
                  </a:cubicBezTo>
                  <a:cubicBezTo>
                    <a:pt x="0" y="43596"/>
                    <a:pt x="15723" y="14828"/>
                    <a:pt x="43532" y="2535"/>
                  </a:cubicBezTo>
                  <a:lnTo>
                    <a:pt x="56159"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24" name="Shape 19"/>
            <p:cNvSpPr/>
            <p:nvPr/>
          </p:nvSpPr>
          <p:spPr>
            <a:xfrm>
              <a:off x="1315404" y="205890"/>
              <a:ext cx="55893" cy="93790"/>
            </a:xfrm>
            <a:custGeom>
              <a:avLst/>
              <a:gdLst/>
              <a:ahLst/>
              <a:cxnLst/>
              <a:rect l="0" t="0" r="0" b="0"/>
              <a:pathLst>
                <a:path w="55893" h="93790">
                  <a:moveTo>
                    <a:pt x="9944" y="0"/>
                  </a:moveTo>
                  <a:cubicBezTo>
                    <a:pt x="37897" y="0"/>
                    <a:pt x="55893" y="18262"/>
                    <a:pt x="55893" y="45682"/>
                  </a:cubicBezTo>
                  <a:cubicBezTo>
                    <a:pt x="55893" y="67996"/>
                    <a:pt x="38164" y="93790"/>
                    <a:pt x="813" y="93790"/>
                  </a:cubicBezTo>
                  <a:lnTo>
                    <a:pt x="0" y="93631"/>
                  </a:lnTo>
                  <a:lnTo>
                    <a:pt x="0" y="72456"/>
                  </a:lnTo>
                  <a:lnTo>
                    <a:pt x="2426" y="73368"/>
                  </a:lnTo>
                  <a:cubicBezTo>
                    <a:pt x="19355" y="73368"/>
                    <a:pt x="30899" y="60185"/>
                    <a:pt x="30899" y="46495"/>
                  </a:cubicBezTo>
                  <a:cubicBezTo>
                    <a:pt x="30899" y="28766"/>
                    <a:pt x="17463" y="20421"/>
                    <a:pt x="2947" y="20421"/>
                  </a:cubicBezTo>
                  <a:lnTo>
                    <a:pt x="0" y="21193"/>
                  </a:lnTo>
                  <a:lnTo>
                    <a:pt x="0" y="1869"/>
                  </a:lnTo>
                  <a:lnTo>
                    <a:pt x="9944"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25" name="Shape 20"/>
            <p:cNvSpPr/>
            <p:nvPr/>
          </p:nvSpPr>
          <p:spPr>
            <a:xfrm>
              <a:off x="1315404" y="154569"/>
              <a:ext cx="40310" cy="24236"/>
            </a:xfrm>
            <a:custGeom>
              <a:avLst/>
              <a:gdLst/>
              <a:ahLst/>
              <a:cxnLst/>
              <a:rect l="0" t="0" r="0" b="0"/>
              <a:pathLst>
                <a:path w="40310" h="24236">
                  <a:moveTo>
                    <a:pt x="19075" y="0"/>
                  </a:moveTo>
                  <a:cubicBezTo>
                    <a:pt x="25006" y="0"/>
                    <a:pt x="33871" y="800"/>
                    <a:pt x="40310" y="2160"/>
                  </a:cubicBezTo>
                  <a:lnTo>
                    <a:pt x="36817" y="22568"/>
                  </a:lnTo>
                  <a:cubicBezTo>
                    <a:pt x="32525" y="21768"/>
                    <a:pt x="26073" y="20701"/>
                    <a:pt x="20168" y="20701"/>
                  </a:cubicBezTo>
                  <a:lnTo>
                    <a:pt x="0" y="24236"/>
                  </a:lnTo>
                  <a:lnTo>
                    <a:pt x="0" y="3830"/>
                  </a:lnTo>
                  <a:lnTo>
                    <a:pt x="19075"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26" name="Shape 21"/>
            <p:cNvSpPr/>
            <p:nvPr/>
          </p:nvSpPr>
          <p:spPr>
            <a:xfrm>
              <a:off x="0" y="154574"/>
              <a:ext cx="95136" cy="144831"/>
            </a:xfrm>
            <a:custGeom>
              <a:avLst/>
              <a:gdLst/>
              <a:ahLst/>
              <a:cxnLst/>
              <a:rect l="0" t="0" r="0" b="0"/>
              <a:pathLst>
                <a:path w="95136" h="144831">
                  <a:moveTo>
                    <a:pt x="48641" y="0"/>
                  </a:moveTo>
                  <a:cubicBezTo>
                    <a:pt x="63678" y="0"/>
                    <a:pt x="80353" y="4292"/>
                    <a:pt x="90297" y="8330"/>
                  </a:cubicBezTo>
                  <a:lnTo>
                    <a:pt x="81699" y="31432"/>
                  </a:lnTo>
                  <a:cubicBezTo>
                    <a:pt x="72568" y="26060"/>
                    <a:pt x="59931" y="21754"/>
                    <a:pt x="48362" y="21754"/>
                  </a:cubicBezTo>
                  <a:cubicBezTo>
                    <a:pt x="40043" y="21754"/>
                    <a:pt x="26873" y="24447"/>
                    <a:pt x="26873" y="37338"/>
                  </a:cubicBezTo>
                  <a:cubicBezTo>
                    <a:pt x="26873" y="44869"/>
                    <a:pt x="31432" y="50787"/>
                    <a:pt x="41123" y="54813"/>
                  </a:cubicBezTo>
                  <a:cubicBezTo>
                    <a:pt x="52680" y="59651"/>
                    <a:pt x="65303" y="63957"/>
                    <a:pt x="75514" y="70129"/>
                  </a:cubicBezTo>
                  <a:cubicBezTo>
                    <a:pt x="89218" y="78194"/>
                    <a:pt x="95136" y="91084"/>
                    <a:pt x="95136" y="102641"/>
                  </a:cubicBezTo>
                  <a:cubicBezTo>
                    <a:pt x="95136" y="133553"/>
                    <a:pt x="66904" y="144831"/>
                    <a:pt x="45682" y="144831"/>
                  </a:cubicBezTo>
                  <a:cubicBezTo>
                    <a:pt x="28753" y="144831"/>
                    <a:pt x="10744" y="139991"/>
                    <a:pt x="0" y="134073"/>
                  </a:cubicBezTo>
                  <a:lnTo>
                    <a:pt x="7518" y="114198"/>
                  </a:lnTo>
                  <a:cubicBezTo>
                    <a:pt x="16662" y="118224"/>
                    <a:pt x="30366" y="122796"/>
                    <a:pt x="44602" y="122796"/>
                  </a:cubicBezTo>
                  <a:cubicBezTo>
                    <a:pt x="56172" y="122796"/>
                    <a:pt x="68796" y="119037"/>
                    <a:pt x="68796" y="104787"/>
                  </a:cubicBezTo>
                  <a:cubicBezTo>
                    <a:pt x="68796" y="98882"/>
                    <a:pt x="65037" y="92163"/>
                    <a:pt x="54280" y="87325"/>
                  </a:cubicBezTo>
                  <a:cubicBezTo>
                    <a:pt x="43536" y="82499"/>
                    <a:pt x="26873" y="77114"/>
                    <a:pt x="18275" y="70662"/>
                  </a:cubicBezTo>
                  <a:cubicBezTo>
                    <a:pt x="4839" y="60718"/>
                    <a:pt x="1613" y="48895"/>
                    <a:pt x="1613" y="38417"/>
                  </a:cubicBezTo>
                  <a:cubicBezTo>
                    <a:pt x="1613" y="12090"/>
                    <a:pt x="26340" y="0"/>
                    <a:pt x="48641" y="0"/>
                  </a:cubicBez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27" name="Shape 22"/>
            <p:cNvSpPr/>
            <p:nvPr/>
          </p:nvSpPr>
          <p:spPr>
            <a:xfrm>
              <a:off x="124821" y="150807"/>
              <a:ext cx="107239" cy="153441"/>
            </a:xfrm>
            <a:custGeom>
              <a:avLst/>
              <a:gdLst/>
              <a:ahLst/>
              <a:cxnLst/>
              <a:rect l="0" t="0" r="0" b="0"/>
              <a:pathLst>
                <a:path w="107239" h="153441">
                  <a:moveTo>
                    <a:pt x="87338" y="0"/>
                  </a:moveTo>
                  <a:lnTo>
                    <a:pt x="105080" y="15316"/>
                  </a:lnTo>
                  <a:lnTo>
                    <a:pt x="48374" y="76047"/>
                  </a:lnTo>
                  <a:cubicBezTo>
                    <a:pt x="66637" y="97815"/>
                    <a:pt x="85992" y="117957"/>
                    <a:pt x="107239" y="135433"/>
                  </a:cubicBezTo>
                  <a:lnTo>
                    <a:pt x="90564" y="153441"/>
                  </a:lnTo>
                  <a:cubicBezTo>
                    <a:pt x="68529" y="135433"/>
                    <a:pt x="46495" y="110706"/>
                    <a:pt x="25260" y="84099"/>
                  </a:cubicBezTo>
                  <a:lnTo>
                    <a:pt x="25260" y="145643"/>
                  </a:lnTo>
                  <a:lnTo>
                    <a:pt x="0" y="145643"/>
                  </a:lnTo>
                  <a:lnTo>
                    <a:pt x="0" y="6985"/>
                  </a:lnTo>
                  <a:lnTo>
                    <a:pt x="25260" y="6985"/>
                  </a:lnTo>
                  <a:lnTo>
                    <a:pt x="25260" y="68249"/>
                  </a:lnTo>
                  <a:lnTo>
                    <a:pt x="87338"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28" name="Shape 23"/>
            <p:cNvSpPr/>
            <p:nvPr/>
          </p:nvSpPr>
          <p:spPr>
            <a:xfrm>
              <a:off x="583802" y="157788"/>
              <a:ext cx="92177" cy="138658"/>
            </a:xfrm>
            <a:custGeom>
              <a:avLst/>
              <a:gdLst/>
              <a:ahLst/>
              <a:cxnLst/>
              <a:rect l="0" t="0" r="0" b="0"/>
              <a:pathLst>
                <a:path w="92177" h="138658">
                  <a:moveTo>
                    <a:pt x="0" y="0"/>
                  </a:moveTo>
                  <a:lnTo>
                    <a:pt x="91097" y="0"/>
                  </a:lnTo>
                  <a:lnTo>
                    <a:pt x="91097" y="21768"/>
                  </a:lnTo>
                  <a:lnTo>
                    <a:pt x="25260" y="21768"/>
                  </a:lnTo>
                  <a:lnTo>
                    <a:pt x="25260" y="58318"/>
                  </a:lnTo>
                  <a:lnTo>
                    <a:pt x="89218" y="58318"/>
                  </a:lnTo>
                  <a:lnTo>
                    <a:pt x="89218" y="80073"/>
                  </a:lnTo>
                  <a:lnTo>
                    <a:pt x="25260" y="80073"/>
                  </a:lnTo>
                  <a:lnTo>
                    <a:pt x="25260" y="116891"/>
                  </a:lnTo>
                  <a:lnTo>
                    <a:pt x="92177" y="116891"/>
                  </a:lnTo>
                  <a:lnTo>
                    <a:pt x="92177" y="138658"/>
                  </a:lnTo>
                  <a:lnTo>
                    <a:pt x="0" y="138658"/>
                  </a:lnTo>
                  <a:lnTo>
                    <a:pt x="0"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29" name="Shape 24"/>
            <p:cNvSpPr/>
            <p:nvPr/>
          </p:nvSpPr>
          <p:spPr>
            <a:xfrm>
              <a:off x="708843" y="157786"/>
              <a:ext cx="119863" cy="141618"/>
            </a:xfrm>
            <a:custGeom>
              <a:avLst/>
              <a:gdLst/>
              <a:ahLst/>
              <a:cxnLst/>
              <a:rect l="0" t="0" r="0" b="0"/>
              <a:pathLst>
                <a:path w="119863" h="141618">
                  <a:moveTo>
                    <a:pt x="0" y="0"/>
                  </a:moveTo>
                  <a:lnTo>
                    <a:pt x="25260" y="0"/>
                  </a:lnTo>
                  <a:lnTo>
                    <a:pt x="25260" y="72822"/>
                  </a:lnTo>
                  <a:cubicBezTo>
                    <a:pt x="25260" y="76581"/>
                    <a:pt x="25260" y="80620"/>
                    <a:pt x="25794" y="87618"/>
                  </a:cubicBezTo>
                  <a:cubicBezTo>
                    <a:pt x="27407" y="109639"/>
                    <a:pt x="40043" y="119317"/>
                    <a:pt x="59931" y="119317"/>
                  </a:cubicBezTo>
                  <a:cubicBezTo>
                    <a:pt x="79273" y="119317"/>
                    <a:pt x="92989" y="109639"/>
                    <a:pt x="94323" y="86005"/>
                  </a:cubicBezTo>
                  <a:cubicBezTo>
                    <a:pt x="94590" y="80073"/>
                    <a:pt x="94590" y="75248"/>
                    <a:pt x="94590" y="72022"/>
                  </a:cubicBezTo>
                  <a:lnTo>
                    <a:pt x="94590" y="0"/>
                  </a:lnTo>
                  <a:lnTo>
                    <a:pt x="119863" y="0"/>
                  </a:lnTo>
                  <a:lnTo>
                    <a:pt x="119863" y="73355"/>
                  </a:lnTo>
                  <a:cubicBezTo>
                    <a:pt x="119863" y="74981"/>
                    <a:pt x="119863" y="81433"/>
                    <a:pt x="119583" y="88430"/>
                  </a:cubicBezTo>
                  <a:cubicBezTo>
                    <a:pt x="117983" y="124702"/>
                    <a:pt x="94869" y="141618"/>
                    <a:pt x="59931" y="141618"/>
                  </a:cubicBezTo>
                  <a:cubicBezTo>
                    <a:pt x="24193" y="141618"/>
                    <a:pt x="1880" y="125756"/>
                    <a:pt x="279" y="91364"/>
                  </a:cubicBezTo>
                  <a:cubicBezTo>
                    <a:pt x="0" y="84658"/>
                    <a:pt x="0" y="77928"/>
                    <a:pt x="0" y="73635"/>
                  </a:cubicBezTo>
                  <a:lnTo>
                    <a:pt x="0"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30" name="Shape 25"/>
            <p:cNvSpPr/>
            <p:nvPr/>
          </p:nvSpPr>
          <p:spPr>
            <a:xfrm>
              <a:off x="856231" y="154580"/>
              <a:ext cx="101041" cy="141871"/>
            </a:xfrm>
            <a:custGeom>
              <a:avLst/>
              <a:gdLst/>
              <a:ahLst/>
              <a:cxnLst/>
              <a:rect l="0" t="0" r="0" b="0"/>
              <a:pathLst>
                <a:path w="101041" h="141871">
                  <a:moveTo>
                    <a:pt x="51333" y="0"/>
                  </a:moveTo>
                  <a:cubicBezTo>
                    <a:pt x="83299" y="0"/>
                    <a:pt x="97815" y="17729"/>
                    <a:pt x="97815" y="40563"/>
                  </a:cubicBezTo>
                  <a:cubicBezTo>
                    <a:pt x="97815" y="76568"/>
                    <a:pt x="58852" y="105854"/>
                    <a:pt x="36551" y="121183"/>
                  </a:cubicBezTo>
                  <a:lnTo>
                    <a:pt x="101041" y="121183"/>
                  </a:lnTo>
                  <a:lnTo>
                    <a:pt x="101041" y="141871"/>
                  </a:lnTo>
                  <a:lnTo>
                    <a:pt x="4026" y="141871"/>
                  </a:lnTo>
                  <a:lnTo>
                    <a:pt x="0" y="121983"/>
                  </a:lnTo>
                  <a:cubicBezTo>
                    <a:pt x="22035" y="107479"/>
                    <a:pt x="37897" y="94043"/>
                    <a:pt x="52667" y="78981"/>
                  </a:cubicBezTo>
                  <a:cubicBezTo>
                    <a:pt x="67717" y="63398"/>
                    <a:pt x="70676" y="52120"/>
                    <a:pt x="70676" y="42976"/>
                  </a:cubicBezTo>
                  <a:cubicBezTo>
                    <a:pt x="70676" y="29540"/>
                    <a:pt x="58318" y="22021"/>
                    <a:pt x="44615" y="22021"/>
                  </a:cubicBezTo>
                  <a:cubicBezTo>
                    <a:pt x="29286" y="22021"/>
                    <a:pt x="18809" y="28739"/>
                    <a:pt x="11824" y="33579"/>
                  </a:cubicBezTo>
                  <a:lnTo>
                    <a:pt x="1613" y="12890"/>
                  </a:lnTo>
                  <a:cubicBezTo>
                    <a:pt x="12624" y="6705"/>
                    <a:pt x="27419" y="0"/>
                    <a:pt x="51333" y="0"/>
                  </a:cubicBez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31" name="Shape 26"/>
            <p:cNvSpPr/>
            <p:nvPr/>
          </p:nvSpPr>
          <p:spPr>
            <a:xfrm>
              <a:off x="984378" y="154574"/>
              <a:ext cx="62351" cy="145047"/>
            </a:xfrm>
            <a:custGeom>
              <a:avLst/>
              <a:gdLst/>
              <a:ahLst/>
              <a:cxnLst/>
              <a:rect l="0" t="0" r="0" b="0"/>
              <a:pathLst>
                <a:path w="62351" h="145047">
                  <a:moveTo>
                    <a:pt x="62344" y="0"/>
                  </a:moveTo>
                  <a:lnTo>
                    <a:pt x="62351" y="1"/>
                  </a:lnTo>
                  <a:lnTo>
                    <a:pt x="62351" y="22303"/>
                  </a:lnTo>
                  <a:lnTo>
                    <a:pt x="62344" y="22301"/>
                  </a:lnTo>
                  <a:cubicBezTo>
                    <a:pt x="38964" y="22301"/>
                    <a:pt x="25540" y="47828"/>
                    <a:pt x="25540" y="72542"/>
                  </a:cubicBezTo>
                  <a:cubicBezTo>
                    <a:pt x="25540" y="103454"/>
                    <a:pt x="41935" y="123063"/>
                    <a:pt x="62344" y="123063"/>
                  </a:cubicBezTo>
                  <a:lnTo>
                    <a:pt x="62351" y="123061"/>
                  </a:lnTo>
                  <a:lnTo>
                    <a:pt x="62351" y="145047"/>
                  </a:lnTo>
                  <a:lnTo>
                    <a:pt x="36283" y="140033"/>
                  </a:lnTo>
                  <a:cubicBezTo>
                    <a:pt x="13159" y="130080"/>
                    <a:pt x="0" y="105994"/>
                    <a:pt x="0" y="72542"/>
                  </a:cubicBezTo>
                  <a:cubicBezTo>
                    <a:pt x="0" y="31432"/>
                    <a:pt x="29832" y="0"/>
                    <a:pt x="62344" y="0"/>
                  </a:cubicBez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32" name="Shape 27"/>
            <p:cNvSpPr/>
            <p:nvPr/>
          </p:nvSpPr>
          <p:spPr>
            <a:xfrm>
              <a:off x="1046729" y="154576"/>
              <a:ext cx="62351" cy="145096"/>
            </a:xfrm>
            <a:custGeom>
              <a:avLst/>
              <a:gdLst/>
              <a:ahLst/>
              <a:cxnLst/>
              <a:rect l="0" t="0" r="0" b="0"/>
              <a:pathLst>
                <a:path w="62351" h="145096">
                  <a:moveTo>
                    <a:pt x="0" y="0"/>
                  </a:moveTo>
                  <a:lnTo>
                    <a:pt x="26287" y="5099"/>
                  </a:lnTo>
                  <a:cubicBezTo>
                    <a:pt x="49342" y="15110"/>
                    <a:pt x="62351" y="39289"/>
                    <a:pt x="62351" y="72541"/>
                  </a:cubicBezTo>
                  <a:cubicBezTo>
                    <a:pt x="62351" y="114464"/>
                    <a:pt x="37090" y="145096"/>
                    <a:pt x="260" y="145096"/>
                  </a:cubicBezTo>
                  <a:lnTo>
                    <a:pt x="0" y="145046"/>
                  </a:lnTo>
                  <a:lnTo>
                    <a:pt x="0" y="123060"/>
                  </a:lnTo>
                  <a:lnTo>
                    <a:pt x="15728" y="118683"/>
                  </a:lnTo>
                  <a:cubicBezTo>
                    <a:pt x="29410" y="110332"/>
                    <a:pt x="36811" y="91286"/>
                    <a:pt x="36811" y="72541"/>
                  </a:cubicBezTo>
                  <a:cubicBezTo>
                    <a:pt x="36811" y="49567"/>
                    <a:pt x="27588" y="32793"/>
                    <a:pt x="14362" y="25842"/>
                  </a:cubicBezTo>
                  <a:lnTo>
                    <a:pt x="0" y="22301"/>
                  </a:lnTo>
                  <a:lnTo>
                    <a:pt x="0"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33" name="Shape 28"/>
            <p:cNvSpPr/>
            <p:nvPr/>
          </p:nvSpPr>
          <p:spPr>
            <a:xfrm>
              <a:off x="1133358" y="154294"/>
              <a:ext cx="108013" cy="142163"/>
            </a:xfrm>
            <a:custGeom>
              <a:avLst/>
              <a:gdLst/>
              <a:ahLst/>
              <a:cxnLst/>
              <a:rect l="0" t="0" r="0" b="0"/>
              <a:pathLst>
                <a:path w="108013" h="142163">
                  <a:moveTo>
                    <a:pt x="51600" y="0"/>
                  </a:moveTo>
                  <a:lnTo>
                    <a:pt x="72822" y="6718"/>
                  </a:lnTo>
                  <a:lnTo>
                    <a:pt x="72822" y="120929"/>
                  </a:lnTo>
                  <a:lnTo>
                    <a:pt x="108013" y="120929"/>
                  </a:lnTo>
                  <a:lnTo>
                    <a:pt x="108013" y="142163"/>
                  </a:lnTo>
                  <a:lnTo>
                    <a:pt x="12344" y="142163"/>
                  </a:lnTo>
                  <a:lnTo>
                    <a:pt x="12344" y="120929"/>
                  </a:lnTo>
                  <a:lnTo>
                    <a:pt x="47561" y="120929"/>
                  </a:lnTo>
                  <a:lnTo>
                    <a:pt x="47561" y="26060"/>
                  </a:lnTo>
                  <a:lnTo>
                    <a:pt x="10211" y="45682"/>
                  </a:lnTo>
                  <a:lnTo>
                    <a:pt x="0" y="26873"/>
                  </a:lnTo>
                  <a:lnTo>
                    <a:pt x="51600"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34" name="Shape 29"/>
            <p:cNvSpPr/>
            <p:nvPr/>
          </p:nvSpPr>
          <p:spPr>
            <a:xfrm>
              <a:off x="1259244" y="158398"/>
              <a:ext cx="56159" cy="141122"/>
            </a:xfrm>
            <a:custGeom>
              <a:avLst/>
              <a:gdLst/>
              <a:ahLst/>
              <a:cxnLst/>
              <a:rect l="0" t="0" r="0" b="0"/>
              <a:pathLst>
                <a:path w="56159" h="141122">
                  <a:moveTo>
                    <a:pt x="56159" y="0"/>
                  </a:moveTo>
                  <a:lnTo>
                    <a:pt x="56159" y="20407"/>
                  </a:lnTo>
                  <a:lnTo>
                    <a:pt x="55301" y="20557"/>
                  </a:lnTo>
                  <a:cubicBezTo>
                    <a:pt x="37183" y="27685"/>
                    <a:pt x="27613" y="44409"/>
                    <a:pt x="24994" y="64154"/>
                  </a:cubicBezTo>
                  <a:cubicBezTo>
                    <a:pt x="29020" y="59182"/>
                    <a:pt x="34661" y="55016"/>
                    <a:pt x="41615" y="52094"/>
                  </a:cubicBezTo>
                  <a:lnTo>
                    <a:pt x="56159" y="49360"/>
                  </a:lnTo>
                  <a:lnTo>
                    <a:pt x="56159" y="68684"/>
                  </a:lnTo>
                  <a:lnTo>
                    <a:pt x="38959" y="73188"/>
                  </a:lnTo>
                  <a:cubicBezTo>
                    <a:pt x="33115" y="76447"/>
                    <a:pt x="28346" y="80949"/>
                    <a:pt x="25260" y="85922"/>
                  </a:cubicBezTo>
                  <a:cubicBezTo>
                    <a:pt x="26607" y="98285"/>
                    <a:pt x="30839" y="107020"/>
                    <a:pt x="36784" y="112663"/>
                  </a:cubicBezTo>
                  <a:lnTo>
                    <a:pt x="56159" y="119947"/>
                  </a:lnTo>
                  <a:lnTo>
                    <a:pt x="56159" y="141122"/>
                  </a:lnTo>
                  <a:lnTo>
                    <a:pt x="31745" y="136347"/>
                  </a:lnTo>
                  <a:cubicBezTo>
                    <a:pt x="10280" y="126785"/>
                    <a:pt x="0" y="104261"/>
                    <a:pt x="0" y="77057"/>
                  </a:cubicBezTo>
                  <a:cubicBezTo>
                    <a:pt x="0" y="43596"/>
                    <a:pt x="15723" y="14828"/>
                    <a:pt x="43532" y="2535"/>
                  </a:cubicBezTo>
                  <a:lnTo>
                    <a:pt x="56159"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35" name="Shape 30"/>
            <p:cNvSpPr/>
            <p:nvPr/>
          </p:nvSpPr>
          <p:spPr>
            <a:xfrm>
              <a:off x="1315404" y="205890"/>
              <a:ext cx="55893" cy="93790"/>
            </a:xfrm>
            <a:custGeom>
              <a:avLst/>
              <a:gdLst/>
              <a:ahLst/>
              <a:cxnLst/>
              <a:rect l="0" t="0" r="0" b="0"/>
              <a:pathLst>
                <a:path w="55893" h="93790">
                  <a:moveTo>
                    <a:pt x="9944" y="0"/>
                  </a:moveTo>
                  <a:cubicBezTo>
                    <a:pt x="37897" y="0"/>
                    <a:pt x="55893" y="18262"/>
                    <a:pt x="55893" y="45682"/>
                  </a:cubicBezTo>
                  <a:cubicBezTo>
                    <a:pt x="55893" y="67996"/>
                    <a:pt x="38164" y="93790"/>
                    <a:pt x="813" y="93790"/>
                  </a:cubicBezTo>
                  <a:lnTo>
                    <a:pt x="0" y="93631"/>
                  </a:lnTo>
                  <a:lnTo>
                    <a:pt x="0" y="72456"/>
                  </a:lnTo>
                  <a:lnTo>
                    <a:pt x="2426" y="73368"/>
                  </a:lnTo>
                  <a:cubicBezTo>
                    <a:pt x="19355" y="73368"/>
                    <a:pt x="30899" y="60185"/>
                    <a:pt x="30899" y="46495"/>
                  </a:cubicBezTo>
                  <a:cubicBezTo>
                    <a:pt x="30899" y="28766"/>
                    <a:pt x="17463" y="20421"/>
                    <a:pt x="2947" y="20421"/>
                  </a:cubicBezTo>
                  <a:lnTo>
                    <a:pt x="0" y="21193"/>
                  </a:lnTo>
                  <a:lnTo>
                    <a:pt x="0" y="1869"/>
                  </a:lnTo>
                  <a:lnTo>
                    <a:pt x="9944"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36" name="Shape 31"/>
            <p:cNvSpPr/>
            <p:nvPr/>
          </p:nvSpPr>
          <p:spPr>
            <a:xfrm>
              <a:off x="1315404" y="154569"/>
              <a:ext cx="40310" cy="24236"/>
            </a:xfrm>
            <a:custGeom>
              <a:avLst/>
              <a:gdLst/>
              <a:ahLst/>
              <a:cxnLst/>
              <a:rect l="0" t="0" r="0" b="0"/>
              <a:pathLst>
                <a:path w="40310" h="24236">
                  <a:moveTo>
                    <a:pt x="19075" y="0"/>
                  </a:moveTo>
                  <a:cubicBezTo>
                    <a:pt x="25006" y="0"/>
                    <a:pt x="33871" y="800"/>
                    <a:pt x="40310" y="2160"/>
                  </a:cubicBezTo>
                  <a:lnTo>
                    <a:pt x="36817" y="22568"/>
                  </a:lnTo>
                  <a:cubicBezTo>
                    <a:pt x="32525" y="21768"/>
                    <a:pt x="26073" y="20701"/>
                    <a:pt x="20168" y="20701"/>
                  </a:cubicBezTo>
                  <a:lnTo>
                    <a:pt x="0" y="24236"/>
                  </a:lnTo>
                  <a:lnTo>
                    <a:pt x="0" y="3830"/>
                  </a:lnTo>
                  <a:lnTo>
                    <a:pt x="19075" y="0"/>
                  </a:lnTo>
                  <a:close/>
                </a:path>
              </a:pathLst>
            </a:custGeom>
            <a:ln w="0" cap="flat">
              <a:miter lim="127000"/>
            </a:ln>
          </p:spPr>
          <p:style>
            <a:lnRef idx="0">
              <a:srgbClr val="000000">
                <a:alpha val="0"/>
              </a:srgbClr>
            </a:lnRef>
            <a:fillRef idx="1">
              <a:srgbClr val="DE372B"/>
            </a:fillRef>
            <a:effectRef idx="0">
              <a:scrgbClr r="0" g="0" b="0"/>
            </a:effectRef>
            <a:fontRef idx="none"/>
          </p:style>
          <p:txBody>
            <a:bodyPr/>
            <a:lstStyle/>
            <a:p>
              <a:endParaRPr lang="sk-SK">
                <a:solidFill>
                  <a:prstClr val="black"/>
                </a:solidFill>
              </a:endParaRPr>
            </a:p>
          </p:txBody>
        </p:sp>
        <p:sp>
          <p:nvSpPr>
            <p:cNvPr id="37" name="Shape 32"/>
            <p:cNvSpPr/>
            <p:nvPr/>
          </p:nvSpPr>
          <p:spPr>
            <a:xfrm>
              <a:off x="580681" y="430478"/>
              <a:ext cx="36081" cy="64237"/>
            </a:xfrm>
            <a:custGeom>
              <a:avLst/>
              <a:gdLst/>
              <a:ahLst/>
              <a:cxnLst/>
              <a:rect l="0" t="0" r="0" b="0"/>
              <a:pathLst>
                <a:path w="36081" h="64237">
                  <a:moveTo>
                    <a:pt x="18974" y="0"/>
                  </a:moveTo>
                  <a:cubicBezTo>
                    <a:pt x="24714" y="0"/>
                    <a:pt x="30251" y="1969"/>
                    <a:pt x="33998" y="3849"/>
                  </a:cubicBezTo>
                  <a:lnTo>
                    <a:pt x="31636" y="8802"/>
                  </a:lnTo>
                  <a:cubicBezTo>
                    <a:pt x="29159" y="7010"/>
                    <a:pt x="23622" y="4445"/>
                    <a:pt x="18288" y="4445"/>
                  </a:cubicBezTo>
                  <a:cubicBezTo>
                    <a:pt x="13538" y="4445"/>
                    <a:pt x="6134" y="6909"/>
                    <a:pt x="6134" y="15126"/>
                  </a:cubicBezTo>
                  <a:cubicBezTo>
                    <a:pt x="6134" y="18580"/>
                    <a:pt x="7709" y="22035"/>
                    <a:pt x="12065" y="25197"/>
                  </a:cubicBezTo>
                  <a:cubicBezTo>
                    <a:pt x="15811" y="27966"/>
                    <a:pt x="24613" y="31624"/>
                    <a:pt x="28765" y="34684"/>
                  </a:cubicBezTo>
                  <a:cubicBezTo>
                    <a:pt x="33998" y="38545"/>
                    <a:pt x="36081" y="43079"/>
                    <a:pt x="36081" y="48426"/>
                  </a:cubicBezTo>
                  <a:cubicBezTo>
                    <a:pt x="36081" y="59703"/>
                    <a:pt x="25298" y="64237"/>
                    <a:pt x="17894" y="64237"/>
                  </a:cubicBezTo>
                  <a:cubicBezTo>
                    <a:pt x="9881" y="64237"/>
                    <a:pt x="3658" y="61367"/>
                    <a:pt x="0" y="59004"/>
                  </a:cubicBezTo>
                  <a:lnTo>
                    <a:pt x="2375" y="54953"/>
                  </a:lnTo>
                  <a:cubicBezTo>
                    <a:pt x="6032" y="57519"/>
                    <a:pt x="11963" y="59805"/>
                    <a:pt x="17894" y="59805"/>
                  </a:cubicBezTo>
                  <a:cubicBezTo>
                    <a:pt x="22936" y="59805"/>
                    <a:pt x="30645" y="56922"/>
                    <a:pt x="30645" y="48426"/>
                  </a:cubicBezTo>
                  <a:cubicBezTo>
                    <a:pt x="30645" y="44971"/>
                    <a:pt x="29058" y="41911"/>
                    <a:pt x="25209" y="38748"/>
                  </a:cubicBezTo>
                  <a:cubicBezTo>
                    <a:pt x="21349" y="35573"/>
                    <a:pt x="12167" y="31712"/>
                    <a:pt x="8598" y="28956"/>
                  </a:cubicBezTo>
                  <a:cubicBezTo>
                    <a:pt x="2375" y="24219"/>
                    <a:pt x="991" y="19558"/>
                    <a:pt x="991" y="15520"/>
                  </a:cubicBezTo>
                  <a:cubicBezTo>
                    <a:pt x="991" y="4344"/>
                    <a:pt x="11265" y="0"/>
                    <a:pt x="18974"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38" name="Shape 33"/>
            <p:cNvSpPr/>
            <p:nvPr/>
          </p:nvSpPr>
          <p:spPr>
            <a:xfrm>
              <a:off x="630208" y="422566"/>
              <a:ext cx="12052" cy="71666"/>
            </a:xfrm>
            <a:custGeom>
              <a:avLst/>
              <a:gdLst/>
              <a:ahLst/>
              <a:cxnLst/>
              <a:rect l="0" t="0" r="0" b="0"/>
              <a:pathLst>
                <a:path w="12052" h="71666">
                  <a:moveTo>
                    <a:pt x="0" y="0"/>
                  </a:moveTo>
                  <a:lnTo>
                    <a:pt x="4940" y="0"/>
                  </a:lnTo>
                  <a:lnTo>
                    <a:pt x="4940" y="57633"/>
                  </a:lnTo>
                  <a:cubicBezTo>
                    <a:pt x="4940" y="62865"/>
                    <a:pt x="4940" y="67018"/>
                    <a:pt x="12052" y="67513"/>
                  </a:cubicBezTo>
                  <a:lnTo>
                    <a:pt x="11659" y="71666"/>
                  </a:lnTo>
                  <a:cubicBezTo>
                    <a:pt x="1575" y="71565"/>
                    <a:pt x="0" y="67717"/>
                    <a:pt x="0" y="58610"/>
                  </a:cubicBez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39" name="Shape 34"/>
            <p:cNvSpPr/>
            <p:nvPr/>
          </p:nvSpPr>
          <p:spPr>
            <a:xfrm>
              <a:off x="651157" y="445330"/>
              <a:ext cx="22879" cy="49571"/>
            </a:xfrm>
            <a:custGeom>
              <a:avLst/>
              <a:gdLst/>
              <a:ahLst/>
              <a:cxnLst/>
              <a:rect l="0" t="0" r="0" b="0"/>
              <a:pathLst>
                <a:path w="22879" h="49571">
                  <a:moveTo>
                    <a:pt x="22879" y="0"/>
                  </a:moveTo>
                  <a:lnTo>
                    <a:pt x="22879" y="4737"/>
                  </a:lnTo>
                  <a:lnTo>
                    <a:pt x="10311" y="10296"/>
                  </a:lnTo>
                  <a:cubicBezTo>
                    <a:pt x="7058" y="13830"/>
                    <a:pt x="5029" y="18847"/>
                    <a:pt x="5029" y="24778"/>
                  </a:cubicBezTo>
                  <a:cubicBezTo>
                    <a:pt x="5029" y="30956"/>
                    <a:pt x="7306" y="36024"/>
                    <a:pt x="10682" y="39546"/>
                  </a:cubicBezTo>
                  <a:lnTo>
                    <a:pt x="22879" y="45021"/>
                  </a:lnTo>
                  <a:lnTo>
                    <a:pt x="22879" y="49571"/>
                  </a:lnTo>
                  <a:lnTo>
                    <a:pt x="6758" y="43191"/>
                  </a:lnTo>
                  <a:cubicBezTo>
                    <a:pt x="2594" y="38989"/>
                    <a:pt x="0" y="32785"/>
                    <a:pt x="0" y="24778"/>
                  </a:cubicBezTo>
                  <a:cubicBezTo>
                    <a:pt x="0" y="17513"/>
                    <a:pt x="3013" y="11313"/>
                    <a:pt x="7387" y="6928"/>
                  </a:cubicBezTo>
                  <a:lnTo>
                    <a:pt x="22879"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40" name="Shape 35"/>
            <p:cNvSpPr/>
            <p:nvPr/>
          </p:nvSpPr>
          <p:spPr>
            <a:xfrm>
              <a:off x="674036" y="445305"/>
              <a:ext cx="22968" cy="49619"/>
            </a:xfrm>
            <a:custGeom>
              <a:avLst/>
              <a:gdLst/>
              <a:ahLst/>
              <a:cxnLst/>
              <a:rect l="0" t="0" r="0" b="0"/>
              <a:pathLst>
                <a:path w="22968" h="49619">
                  <a:moveTo>
                    <a:pt x="57" y="0"/>
                  </a:moveTo>
                  <a:cubicBezTo>
                    <a:pt x="12808" y="0"/>
                    <a:pt x="22968" y="8598"/>
                    <a:pt x="22968" y="24803"/>
                  </a:cubicBezTo>
                  <a:cubicBezTo>
                    <a:pt x="22968" y="39725"/>
                    <a:pt x="12605" y="49619"/>
                    <a:pt x="57" y="49619"/>
                  </a:cubicBezTo>
                  <a:lnTo>
                    <a:pt x="0" y="49596"/>
                  </a:lnTo>
                  <a:lnTo>
                    <a:pt x="0" y="45047"/>
                  </a:lnTo>
                  <a:lnTo>
                    <a:pt x="57" y="45072"/>
                  </a:lnTo>
                  <a:cubicBezTo>
                    <a:pt x="10433" y="45072"/>
                    <a:pt x="17850" y="36576"/>
                    <a:pt x="17850" y="24803"/>
                  </a:cubicBezTo>
                  <a:cubicBezTo>
                    <a:pt x="17850" y="12547"/>
                    <a:pt x="9544" y="4737"/>
                    <a:pt x="57" y="4737"/>
                  </a:cubicBezTo>
                  <a:lnTo>
                    <a:pt x="0" y="4762"/>
                  </a:lnTo>
                  <a:lnTo>
                    <a:pt x="0" y="25"/>
                  </a:lnTo>
                  <a:lnTo>
                    <a:pt x="57"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41" name="Shape 36"/>
            <p:cNvSpPr/>
            <p:nvPr/>
          </p:nvSpPr>
          <p:spPr>
            <a:xfrm>
              <a:off x="703548" y="445310"/>
              <a:ext cx="43879" cy="48425"/>
            </a:xfrm>
            <a:custGeom>
              <a:avLst/>
              <a:gdLst/>
              <a:ahLst/>
              <a:cxnLst/>
              <a:rect l="0" t="0" r="0" b="0"/>
              <a:pathLst>
                <a:path w="43879" h="48425">
                  <a:moveTo>
                    <a:pt x="4534" y="0"/>
                  </a:moveTo>
                  <a:cubicBezTo>
                    <a:pt x="10478" y="13335"/>
                    <a:pt x="17577" y="30734"/>
                    <a:pt x="21234" y="44361"/>
                  </a:cubicBezTo>
                  <a:lnTo>
                    <a:pt x="23025" y="39027"/>
                  </a:lnTo>
                  <a:lnTo>
                    <a:pt x="39434" y="191"/>
                  </a:lnTo>
                  <a:lnTo>
                    <a:pt x="43879" y="1968"/>
                  </a:lnTo>
                  <a:lnTo>
                    <a:pt x="24308" y="48425"/>
                  </a:lnTo>
                  <a:lnTo>
                    <a:pt x="17793" y="48425"/>
                  </a:lnTo>
                  <a:cubicBezTo>
                    <a:pt x="13145" y="33198"/>
                    <a:pt x="6020" y="15201"/>
                    <a:pt x="0" y="1968"/>
                  </a:cubicBezTo>
                  <a:lnTo>
                    <a:pt x="4534"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42" name="Shape 37"/>
            <p:cNvSpPr/>
            <p:nvPr/>
          </p:nvSpPr>
          <p:spPr>
            <a:xfrm>
              <a:off x="753062" y="468607"/>
              <a:ext cx="18390" cy="26218"/>
            </a:xfrm>
            <a:custGeom>
              <a:avLst/>
              <a:gdLst/>
              <a:ahLst/>
              <a:cxnLst/>
              <a:rect l="0" t="0" r="0" b="0"/>
              <a:pathLst>
                <a:path w="18390" h="26218">
                  <a:moveTo>
                    <a:pt x="18390" y="0"/>
                  </a:moveTo>
                  <a:lnTo>
                    <a:pt x="18390" y="3772"/>
                  </a:lnTo>
                  <a:lnTo>
                    <a:pt x="14127" y="4097"/>
                  </a:lnTo>
                  <a:cubicBezTo>
                    <a:pt x="9077" y="5632"/>
                    <a:pt x="5448" y="8527"/>
                    <a:pt x="5448" y="13569"/>
                  </a:cubicBezTo>
                  <a:cubicBezTo>
                    <a:pt x="5448" y="19983"/>
                    <a:pt x="11265" y="21469"/>
                    <a:pt x="15126" y="21469"/>
                  </a:cubicBezTo>
                  <a:lnTo>
                    <a:pt x="18390" y="20646"/>
                  </a:lnTo>
                  <a:lnTo>
                    <a:pt x="18390" y="25281"/>
                  </a:lnTo>
                  <a:lnTo>
                    <a:pt x="14224" y="26218"/>
                  </a:lnTo>
                  <a:cubicBezTo>
                    <a:pt x="7023" y="26218"/>
                    <a:pt x="0" y="22649"/>
                    <a:pt x="0" y="13658"/>
                  </a:cubicBezTo>
                  <a:cubicBezTo>
                    <a:pt x="0" y="7530"/>
                    <a:pt x="4296" y="3552"/>
                    <a:pt x="10360" y="1155"/>
                  </a:cubicBezTo>
                  <a:lnTo>
                    <a:pt x="1839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43" name="Shape 38"/>
            <p:cNvSpPr/>
            <p:nvPr/>
          </p:nvSpPr>
          <p:spPr>
            <a:xfrm>
              <a:off x="756224" y="445675"/>
              <a:ext cx="15227" cy="7723"/>
            </a:xfrm>
            <a:custGeom>
              <a:avLst/>
              <a:gdLst/>
              <a:ahLst/>
              <a:cxnLst/>
              <a:rect l="0" t="0" r="0" b="0"/>
              <a:pathLst>
                <a:path w="15227" h="7723">
                  <a:moveTo>
                    <a:pt x="15227" y="0"/>
                  </a:moveTo>
                  <a:lnTo>
                    <a:pt x="15227" y="4255"/>
                  </a:lnTo>
                  <a:lnTo>
                    <a:pt x="1880" y="7723"/>
                  </a:lnTo>
                  <a:lnTo>
                    <a:pt x="0" y="3277"/>
                  </a:lnTo>
                  <a:lnTo>
                    <a:pt x="15227"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44" name="Shape 39"/>
            <p:cNvSpPr/>
            <p:nvPr/>
          </p:nvSpPr>
          <p:spPr>
            <a:xfrm>
              <a:off x="771451" y="445295"/>
              <a:ext cx="22822" cy="49326"/>
            </a:xfrm>
            <a:custGeom>
              <a:avLst/>
              <a:gdLst/>
              <a:ahLst/>
              <a:cxnLst/>
              <a:rect l="0" t="0" r="0" b="0"/>
              <a:pathLst>
                <a:path w="22822" h="49326">
                  <a:moveTo>
                    <a:pt x="1765" y="0"/>
                  </a:moveTo>
                  <a:cubicBezTo>
                    <a:pt x="13627" y="0"/>
                    <a:pt x="17894" y="4952"/>
                    <a:pt x="17894" y="20079"/>
                  </a:cubicBezTo>
                  <a:lnTo>
                    <a:pt x="17894" y="34010"/>
                  </a:lnTo>
                  <a:cubicBezTo>
                    <a:pt x="17894" y="40729"/>
                    <a:pt x="18275" y="44285"/>
                    <a:pt x="22822" y="45465"/>
                  </a:cubicBezTo>
                  <a:lnTo>
                    <a:pt x="22035" y="49326"/>
                  </a:lnTo>
                  <a:cubicBezTo>
                    <a:pt x="16307" y="48933"/>
                    <a:pt x="14122" y="45770"/>
                    <a:pt x="13335" y="42113"/>
                  </a:cubicBezTo>
                  <a:cubicBezTo>
                    <a:pt x="11106" y="44189"/>
                    <a:pt x="8388" y="46043"/>
                    <a:pt x="5399" y="47378"/>
                  </a:cubicBezTo>
                  <a:lnTo>
                    <a:pt x="0" y="48593"/>
                  </a:lnTo>
                  <a:lnTo>
                    <a:pt x="0" y="43957"/>
                  </a:lnTo>
                  <a:lnTo>
                    <a:pt x="6177" y="42399"/>
                  </a:lnTo>
                  <a:cubicBezTo>
                    <a:pt x="8919" y="40979"/>
                    <a:pt x="11214" y="39103"/>
                    <a:pt x="12941" y="37274"/>
                  </a:cubicBezTo>
                  <a:lnTo>
                    <a:pt x="12941" y="33909"/>
                  </a:lnTo>
                  <a:lnTo>
                    <a:pt x="12941" y="26098"/>
                  </a:lnTo>
                  <a:lnTo>
                    <a:pt x="0" y="27083"/>
                  </a:lnTo>
                  <a:lnTo>
                    <a:pt x="0" y="23311"/>
                  </a:lnTo>
                  <a:lnTo>
                    <a:pt x="12941" y="21450"/>
                  </a:lnTo>
                  <a:cubicBezTo>
                    <a:pt x="12941" y="9982"/>
                    <a:pt x="11062" y="4457"/>
                    <a:pt x="686" y="4457"/>
                  </a:cubicBezTo>
                  <a:lnTo>
                    <a:pt x="0" y="4635"/>
                  </a:lnTo>
                  <a:lnTo>
                    <a:pt x="0" y="380"/>
                  </a:lnTo>
                  <a:lnTo>
                    <a:pt x="1765"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45" name="Shape 40"/>
            <p:cNvSpPr/>
            <p:nvPr/>
          </p:nvSpPr>
          <p:spPr>
            <a:xfrm>
              <a:off x="807029" y="422564"/>
              <a:ext cx="34988" cy="73241"/>
            </a:xfrm>
            <a:custGeom>
              <a:avLst/>
              <a:gdLst/>
              <a:ahLst/>
              <a:cxnLst/>
              <a:rect l="0" t="0" r="0" b="0"/>
              <a:pathLst>
                <a:path w="34988" h="73241">
                  <a:moveTo>
                    <a:pt x="0" y="0"/>
                  </a:moveTo>
                  <a:lnTo>
                    <a:pt x="4940" y="0"/>
                  </a:lnTo>
                  <a:lnTo>
                    <a:pt x="4940" y="45860"/>
                  </a:lnTo>
                  <a:lnTo>
                    <a:pt x="30340" y="22441"/>
                  </a:lnTo>
                  <a:lnTo>
                    <a:pt x="33604" y="25692"/>
                  </a:lnTo>
                  <a:lnTo>
                    <a:pt x="10579" y="46660"/>
                  </a:lnTo>
                  <a:cubicBezTo>
                    <a:pt x="17399" y="54166"/>
                    <a:pt x="25489" y="62865"/>
                    <a:pt x="34988" y="69190"/>
                  </a:cubicBezTo>
                  <a:lnTo>
                    <a:pt x="32131" y="73241"/>
                  </a:lnTo>
                  <a:cubicBezTo>
                    <a:pt x="22631" y="67018"/>
                    <a:pt x="12662" y="56541"/>
                    <a:pt x="4940" y="47346"/>
                  </a:cubicBezTo>
                  <a:lnTo>
                    <a:pt x="4940" y="71171"/>
                  </a:lnTo>
                  <a:lnTo>
                    <a:pt x="0" y="71171"/>
                  </a:ln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46" name="Shape 41"/>
            <p:cNvSpPr/>
            <p:nvPr/>
          </p:nvSpPr>
          <p:spPr>
            <a:xfrm>
              <a:off x="877505" y="431467"/>
              <a:ext cx="18821" cy="62268"/>
            </a:xfrm>
            <a:custGeom>
              <a:avLst/>
              <a:gdLst/>
              <a:ahLst/>
              <a:cxnLst/>
              <a:rect l="0" t="0" r="0" b="0"/>
              <a:pathLst>
                <a:path w="18821" h="62268">
                  <a:moveTo>
                    <a:pt x="0" y="0"/>
                  </a:moveTo>
                  <a:lnTo>
                    <a:pt x="15710" y="0"/>
                  </a:lnTo>
                  <a:lnTo>
                    <a:pt x="18821" y="826"/>
                  </a:lnTo>
                  <a:lnTo>
                    <a:pt x="18821" y="5729"/>
                  </a:lnTo>
                  <a:lnTo>
                    <a:pt x="13348" y="4445"/>
                  </a:lnTo>
                  <a:lnTo>
                    <a:pt x="5232" y="4445"/>
                  </a:lnTo>
                  <a:lnTo>
                    <a:pt x="5232" y="33910"/>
                  </a:lnTo>
                  <a:lnTo>
                    <a:pt x="9677" y="33910"/>
                  </a:lnTo>
                  <a:lnTo>
                    <a:pt x="18821" y="31967"/>
                  </a:lnTo>
                  <a:lnTo>
                    <a:pt x="18821" y="36192"/>
                  </a:lnTo>
                  <a:lnTo>
                    <a:pt x="10376" y="38354"/>
                  </a:lnTo>
                  <a:lnTo>
                    <a:pt x="5232" y="38354"/>
                  </a:lnTo>
                  <a:lnTo>
                    <a:pt x="5232" y="62268"/>
                  </a:lnTo>
                  <a:lnTo>
                    <a:pt x="0" y="62268"/>
                  </a:ln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47" name="Shape 42"/>
            <p:cNvSpPr/>
            <p:nvPr/>
          </p:nvSpPr>
          <p:spPr>
            <a:xfrm>
              <a:off x="896327" y="432293"/>
              <a:ext cx="18936" cy="35366"/>
            </a:xfrm>
            <a:custGeom>
              <a:avLst/>
              <a:gdLst/>
              <a:ahLst/>
              <a:cxnLst/>
              <a:rect l="0" t="0" r="0" b="0"/>
              <a:pathLst>
                <a:path w="18936" h="35366">
                  <a:moveTo>
                    <a:pt x="0" y="0"/>
                  </a:moveTo>
                  <a:lnTo>
                    <a:pt x="12322" y="3273"/>
                  </a:lnTo>
                  <a:cubicBezTo>
                    <a:pt x="16364" y="6063"/>
                    <a:pt x="18936" y="10337"/>
                    <a:pt x="18936" y="16268"/>
                  </a:cubicBezTo>
                  <a:cubicBezTo>
                    <a:pt x="18936" y="24326"/>
                    <a:pt x="14907" y="29641"/>
                    <a:pt x="9470" y="32941"/>
                  </a:cubicBezTo>
                  <a:lnTo>
                    <a:pt x="0" y="35366"/>
                  </a:lnTo>
                  <a:lnTo>
                    <a:pt x="0" y="31141"/>
                  </a:lnTo>
                  <a:lnTo>
                    <a:pt x="5818" y="29905"/>
                  </a:lnTo>
                  <a:cubicBezTo>
                    <a:pt x="10303" y="27444"/>
                    <a:pt x="13589" y="23240"/>
                    <a:pt x="13589" y="16268"/>
                  </a:cubicBezTo>
                  <a:cubicBezTo>
                    <a:pt x="13589" y="12217"/>
                    <a:pt x="11811" y="9054"/>
                    <a:pt x="8539" y="6905"/>
                  </a:cubicBezTo>
                  <a:lnTo>
                    <a:pt x="0" y="4903"/>
                  </a:ln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48" name="Shape 43"/>
            <p:cNvSpPr/>
            <p:nvPr/>
          </p:nvSpPr>
          <p:spPr>
            <a:xfrm>
              <a:off x="928806" y="446002"/>
              <a:ext cx="23622" cy="47727"/>
            </a:xfrm>
            <a:custGeom>
              <a:avLst/>
              <a:gdLst/>
              <a:ahLst/>
              <a:cxnLst/>
              <a:rect l="0" t="0" r="0" b="0"/>
              <a:pathLst>
                <a:path w="23622" h="47727">
                  <a:moveTo>
                    <a:pt x="23622" y="191"/>
                  </a:moveTo>
                  <a:lnTo>
                    <a:pt x="23622" y="5131"/>
                  </a:lnTo>
                  <a:cubicBezTo>
                    <a:pt x="15126" y="5334"/>
                    <a:pt x="8699" y="12649"/>
                    <a:pt x="4839" y="18275"/>
                  </a:cubicBezTo>
                  <a:lnTo>
                    <a:pt x="4839" y="47727"/>
                  </a:lnTo>
                  <a:lnTo>
                    <a:pt x="0" y="47727"/>
                  </a:lnTo>
                  <a:lnTo>
                    <a:pt x="0" y="482"/>
                  </a:lnTo>
                  <a:lnTo>
                    <a:pt x="4839" y="482"/>
                  </a:lnTo>
                  <a:lnTo>
                    <a:pt x="4839" y="12052"/>
                  </a:lnTo>
                  <a:cubicBezTo>
                    <a:pt x="8395" y="7010"/>
                    <a:pt x="14033" y="0"/>
                    <a:pt x="23622" y="191"/>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49" name="Shape 44"/>
            <p:cNvSpPr/>
            <p:nvPr/>
          </p:nvSpPr>
          <p:spPr>
            <a:xfrm>
              <a:off x="957461" y="446475"/>
              <a:ext cx="20460" cy="46994"/>
            </a:xfrm>
            <a:custGeom>
              <a:avLst/>
              <a:gdLst/>
              <a:ahLst/>
              <a:cxnLst/>
              <a:rect l="0" t="0" r="0" b="0"/>
              <a:pathLst>
                <a:path w="20460" h="46994">
                  <a:moveTo>
                    <a:pt x="20460" y="0"/>
                  </a:moveTo>
                  <a:lnTo>
                    <a:pt x="20460" y="4098"/>
                  </a:lnTo>
                  <a:lnTo>
                    <a:pt x="11914" y="7176"/>
                  </a:lnTo>
                  <a:cubicBezTo>
                    <a:pt x="8528" y="9943"/>
                    <a:pt x="5880" y="14242"/>
                    <a:pt x="5232" y="20370"/>
                  </a:cubicBezTo>
                  <a:lnTo>
                    <a:pt x="20460" y="20370"/>
                  </a:lnTo>
                  <a:lnTo>
                    <a:pt x="20460" y="24713"/>
                  </a:lnTo>
                  <a:lnTo>
                    <a:pt x="5143" y="24713"/>
                  </a:lnTo>
                  <a:cubicBezTo>
                    <a:pt x="5391" y="30993"/>
                    <a:pt x="7788" y="35791"/>
                    <a:pt x="11457" y="39018"/>
                  </a:cubicBezTo>
                  <a:lnTo>
                    <a:pt x="20460" y="42172"/>
                  </a:lnTo>
                  <a:lnTo>
                    <a:pt x="20460" y="46994"/>
                  </a:lnTo>
                  <a:lnTo>
                    <a:pt x="7302" y="42358"/>
                  </a:lnTo>
                  <a:cubicBezTo>
                    <a:pt x="2867" y="38328"/>
                    <a:pt x="0" y="32124"/>
                    <a:pt x="0" y="23430"/>
                  </a:cubicBezTo>
                  <a:cubicBezTo>
                    <a:pt x="0" y="15226"/>
                    <a:pt x="2991" y="9076"/>
                    <a:pt x="7426" y="4978"/>
                  </a:cubicBezTo>
                  <a:lnTo>
                    <a:pt x="2046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50" name="Shape 45"/>
            <p:cNvSpPr/>
            <p:nvPr/>
          </p:nvSpPr>
          <p:spPr>
            <a:xfrm>
              <a:off x="977920" y="488193"/>
              <a:ext cx="18580" cy="6528"/>
            </a:xfrm>
            <a:custGeom>
              <a:avLst/>
              <a:gdLst/>
              <a:ahLst/>
              <a:cxnLst/>
              <a:rect l="0" t="0" r="0" b="0"/>
              <a:pathLst>
                <a:path w="18580" h="6528">
                  <a:moveTo>
                    <a:pt x="17208" y="0"/>
                  </a:moveTo>
                  <a:lnTo>
                    <a:pt x="18580" y="4356"/>
                  </a:lnTo>
                  <a:cubicBezTo>
                    <a:pt x="14351" y="5741"/>
                    <a:pt x="9500" y="6528"/>
                    <a:pt x="3556" y="6528"/>
                  </a:cubicBezTo>
                  <a:lnTo>
                    <a:pt x="0" y="5275"/>
                  </a:lnTo>
                  <a:lnTo>
                    <a:pt x="0" y="454"/>
                  </a:lnTo>
                  <a:lnTo>
                    <a:pt x="4940" y="2184"/>
                  </a:lnTo>
                  <a:cubicBezTo>
                    <a:pt x="9398" y="2184"/>
                    <a:pt x="13449" y="1689"/>
                    <a:pt x="17208"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51" name="Shape 46"/>
            <p:cNvSpPr/>
            <p:nvPr/>
          </p:nvSpPr>
          <p:spPr>
            <a:xfrm>
              <a:off x="977920" y="445306"/>
              <a:ext cx="19977" cy="25882"/>
            </a:xfrm>
            <a:custGeom>
              <a:avLst/>
              <a:gdLst/>
              <a:ahLst/>
              <a:cxnLst/>
              <a:rect l="0" t="0" r="0" b="0"/>
              <a:pathLst>
                <a:path w="19977" h="25882">
                  <a:moveTo>
                    <a:pt x="3061" y="0"/>
                  </a:moveTo>
                  <a:cubicBezTo>
                    <a:pt x="14351" y="0"/>
                    <a:pt x="19977" y="6020"/>
                    <a:pt x="19977" y="20942"/>
                  </a:cubicBezTo>
                  <a:cubicBezTo>
                    <a:pt x="19977" y="22530"/>
                    <a:pt x="19876" y="24104"/>
                    <a:pt x="19787" y="25882"/>
                  </a:cubicBezTo>
                  <a:lnTo>
                    <a:pt x="0" y="25882"/>
                  </a:lnTo>
                  <a:lnTo>
                    <a:pt x="0" y="21539"/>
                  </a:lnTo>
                  <a:lnTo>
                    <a:pt x="15227" y="21539"/>
                  </a:lnTo>
                  <a:cubicBezTo>
                    <a:pt x="15227" y="8991"/>
                    <a:pt x="10084" y="4343"/>
                    <a:pt x="2565" y="4343"/>
                  </a:cubicBezTo>
                  <a:lnTo>
                    <a:pt x="0" y="5267"/>
                  </a:lnTo>
                  <a:lnTo>
                    <a:pt x="0" y="1169"/>
                  </a:lnTo>
                  <a:lnTo>
                    <a:pt x="3061"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52" name="Shape 47"/>
            <p:cNvSpPr/>
            <p:nvPr/>
          </p:nvSpPr>
          <p:spPr>
            <a:xfrm>
              <a:off x="1008662" y="445405"/>
              <a:ext cx="30556" cy="49416"/>
            </a:xfrm>
            <a:custGeom>
              <a:avLst/>
              <a:gdLst/>
              <a:ahLst/>
              <a:cxnLst/>
              <a:rect l="0" t="0" r="0" b="0"/>
              <a:pathLst>
                <a:path w="30556" h="49416">
                  <a:moveTo>
                    <a:pt x="15824" y="0"/>
                  </a:moveTo>
                  <a:cubicBezTo>
                    <a:pt x="21145" y="0"/>
                    <a:pt x="26200" y="1575"/>
                    <a:pt x="28956" y="2756"/>
                  </a:cubicBezTo>
                  <a:lnTo>
                    <a:pt x="27076" y="7607"/>
                  </a:lnTo>
                  <a:cubicBezTo>
                    <a:pt x="24117" y="5817"/>
                    <a:pt x="20053" y="4343"/>
                    <a:pt x="15710" y="4343"/>
                  </a:cubicBezTo>
                  <a:cubicBezTo>
                    <a:pt x="12954" y="4343"/>
                    <a:pt x="5740" y="5131"/>
                    <a:pt x="5740" y="11659"/>
                  </a:cubicBezTo>
                  <a:cubicBezTo>
                    <a:pt x="5740" y="15011"/>
                    <a:pt x="7315" y="17983"/>
                    <a:pt x="11862" y="19965"/>
                  </a:cubicBezTo>
                  <a:cubicBezTo>
                    <a:pt x="16205" y="21844"/>
                    <a:pt x="19190" y="22923"/>
                    <a:pt x="22936" y="24803"/>
                  </a:cubicBezTo>
                  <a:cubicBezTo>
                    <a:pt x="28372" y="27381"/>
                    <a:pt x="30556" y="32118"/>
                    <a:pt x="30556" y="36182"/>
                  </a:cubicBezTo>
                  <a:cubicBezTo>
                    <a:pt x="30556" y="46050"/>
                    <a:pt x="21260" y="49416"/>
                    <a:pt x="14630" y="49416"/>
                  </a:cubicBezTo>
                  <a:cubicBezTo>
                    <a:pt x="9195" y="49416"/>
                    <a:pt x="3670" y="47841"/>
                    <a:pt x="0" y="45962"/>
                  </a:cubicBezTo>
                  <a:lnTo>
                    <a:pt x="1778" y="41999"/>
                  </a:lnTo>
                  <a:cubicBezTo>
                    <a:pt x="4648" y="43485"/>
                    <a:pt x="9296" y="45162"/>
                    <a:pt x="14440" y="45162"/>
                  </a:cubicBezTo>
                  <a:cubicBezTo>
                    <a:pt x="18491" y="45162"/>
                    <a:pt x="25324" y="43586"/>
                    <a:pt x="25324" y="36564"/>
                  </a:cubicBezTo>
                  <a:cubicBezTo>
                    <a:pt x="25324" y="33998"/>
                    <a:pt x="24117" y="30632"/>
                    <a:pt x="19088" y="28360"/>
                  </a:cubicBezTo>
                  <a:cubicBezTo>
                    <a:pt x="15227" y="26581"/>
                    <a:pt x="9982" y="24905"/>
                    <a:pt x="6820" y="22733"/>
                  </a:cubicBezTo>
                  <a:cubicBezTo>
                    <a:pt x="1676" y="19266"/>
                    <a:pt x="787" y="15011"/>
                    <a:pt x="787" y="11849"/>
                  </a:cubicBezTo>
                  <a:cubicBezTo>
                    <a:pt x="787" y="3746"/>
                    <a:pt x="8890" y="0"/>
                    <a:pt x="15824"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53" name="Shape 542"/>
            <p:cNvSpPr/>
            <p:nvPr/>
          </p:nvSpPr>
          <p:spPr>
            <a:xfrm>
              <a:off x="1052153" y="446481"/>
              <a:ext cx="9144" cy="47257"/>
            </a:xfrm>
            <a:custGeom>
              <a:avLst/>
              <a:gdLst/>
              <a:ahLst/>
              <a:cxnLst/>
              <a:rect l="0" t="0" r="0" b="0"/>
              <a:pathLst>
                <a:path w="9144" h="47257">
                  <a:moveTo>
                    <a:pt x="0" y="0"/>
                  </a:moveTo>
                  <a:lnTo>
                    <a:pt x="9144" y="0"/>
                  </a:lnTo>
                  <a:lnTo>
                    <a:pt x="9144" y="47257"/>
                  </a:lnTo>
                  <a:lnTo>
                    <a:pt x="0" y="47257"/>
                  </a:lnTo>
                  <a:lnTo>
                    <a:pt x="0" y="0"/>
                  </a:lnTo>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54" name="Shape 49"/>
            <p:cNvSpPr/>
            <p:nvPr/>
          </p:nvSpPr>
          <p:spPr>
            <a:xfrm>
              <a:off x="1050972" y="428003"/>
              <a:ext cx="7404" cy="7404"/>
            </a:xfrm>
            <a:custGeom>
              <a:avLst/>
              <a:gdLst/>
              <a:ahLst/>
              <a:cxnLst/>
              <a:rect l="0" t="0" r="0" b="0"/>
              <a:pathLst>
                <a:path w="7404" h="7404">
                  <a:moveTo>
                    <a:pt x="3658" y="0"/>
                  </a:moveTo>
                  <a:cubicBezTo>
                    <a:pt x="5829" y="0"/>
                    <a:pt x="7404" y="1486"/>
                    <a:pt x="7404" y="3746"/>
                  </a:cubicBezTo>
                  <a:cubicBezTo>
                    <a:pt x="7404" y="5931"/>
                    <a:pt x="5829" y="7404"/>
                    <a:pt x="3658" y="7404"/>
                  </a:cubicBezTo>
                  <a:cubicBezTo>
                    <a:pt x="1486" y="7404"/>
                    <a:pt x="0" y="6032"/>
                    <a:pt x="0" y="3746"/>
                  </a:cubicBezTo>
                  <a:cubicBezTo>
                    <a:pt x="0" y="1588"/>
                    <a:pt x="1486" y="0"/>
                    <a:pt x="3658"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55" name="Shape 50"/>
            <p:cNvSpPr/>
            <p:nvPr/>
          </p:nvSpPr>
          <p:spPr>
            <a:xfrm>
              <a:off x="1071816" y="447184"/>
              <a:ext cx="21501" cy="47508"/>
            </a:xfrm>
            <a:custGeom>
              <a:avLst/>
              <a:gdLst/>
              <a:ahLst/>
              <a:cxnLst/>
              <a:rect l="0" t="0" r="0" b="0"/>
              <a:pathLst>
                <a:path w="21501" h="47508">
                  <a:moveTo>
                    <a:pt x="21501" y="0"/>
                  </a:moveTo>
                  <a:lnTo>
                    <a:pt x="21501" y="4853"/>
                  </a:lnTo>
                  <a:lnTo>
                    <a:pt x="10774" y="9099"/>
                  </a:lnTo>
                  <a:cubicBezTo>
                    <a:pt x="7214" y="12846"/>
                    <a:pt x="5334" y="17938"/>
                    <a:pt x="5334" y="23323"/>
                  </a:cubicBezTo>
                  <a:cubicBezTo>
                    <a:pt x="5334" y="30785"/>
                    <a:pt x="7680" y="35677"/>
                    <a:pt x="11017" y="38704"/>
                  </a:cubicBezTo>
                  <a:lnTo>
                    <a:pt x="21501" y="42482"/>
                  </a:lnTo>
                  <a:lnTo>
                    <a:pt x="21501" y="47508"/>
                  </a:lnTo>
                  <a:lnTo>
                    <a:pt x="6696" y="41983"/>
                  </a:lnTo>
                  <a:cubicBezTo>
                    <a:pt x="2619" y="38027"/>
                    <a:pt x="0" y="31921"/>
                    <a:pt x="0" y="23323"/>
                  </a:cubicBezTo>
                  <a:cubicBezTo>
                    <a:pt x="0" y="15805"/>
                    <a:pt x="3286" y="9506"/>
                    <a:pt x="8228" y="5086"/>
                  </a:cubicBezTo>
                  <a:lnTo>
                    <a:pt x="21501"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56" name="Shape 51"/>
            <p:cNvSpPr/>
            <p:nvPr/>
          </p:nvSpPr>
          <p:spPr>
            <a:xfrm>
              <a:off x="1093318" y="422564"/>
              <a:ext cx="21107" cy="72365"/>
            </a:xfrm>
            <a:custGeom>
              <a:avLst/>
              <a:gdLst/>
              <a:ahLst/>
              <a:cxnLst/>
              <a:rect l="0" t="0" r="0" b="0"/>
              <a:pathLst>
                <a:path w="21107" h="72365">
                  <a:moveTo>
                    <a:pt x="16167" y="0"/>
                  </a:moveTo>
                  <a:lnTo>
                    <a:pt x="21107" y="0"/>
                  </a:lnTo>
                  <a:lnTo>
                    <a:pt x="21107" y="71171"/>
                  </a:lnTo>
                  <a:lnTo>
                    <a:pt x="16167" y="71171"/>
                  </a:lnTo>
                  <a:lnTo>
                    <a:pt x="16167" y="65837"/>
                  </a:lnTo>
                  <a:cubicBezTo>
                    <a:pt x="13284" y="68593"/>
                    <a:pt x="7671" y="72365"/>
                    <a:pt x="635" y="72365"/>
                  </a:cubicBezTo>
                  <a:lnTo>
                    <a:pt x="0" y="72128"/>
                  </a:lnTo>
                  <a:lnTo>
                    <a:pt x="0" y="67101"/>
                  </a:lnTo>
                  <a:lnTo>
                    <a:pt x="1143" y="67513"/>
                  </a:lnTo>
                  <a:cubicBezTo>
                    <a:pt x="7874" y="67513"/>
                    <a:pt x="13284" y="63665"/>
                    <a:pt x="16167" y="60795"/>
                  </a:cubicBezTo>
                  <a:lnTo>
                    <a:pt x="16167" y="30252"/>
                  </a:lnTo>
                  <a:cubicBezTo>
                    <a:pt x="12510" y="27966"/>
                    <a:pt x="7061" y="27572"/>
                    <a:pt x="4800" y="27572"/>
                  </a:cubicBezTo>
                  <a:lnTo>
                    <a:pt x="0" y="29472"/>
                  </a:lnTo>
                  <a:lnTo>
                    <a:pt x="0" y="24619"/>
                  </a:lnTo>
                  <a:lnTo>
                    <a:pt x="4889" y="22746"/>
                  </a:lnTo>
                  <a:cubicBezTo>
                    <a:pt x="9830" y="22746"/>
                    <a:pt x="13589" y="23622"/>
                    <a:pt x="16167" y="24612"/>
                  </a:cubicBezTo>
                  <a:lnTo>
                    <a:pt x="16167"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57" name="Shape 52"/>
            <p:cNvSpPr/>
            <p:nvPr/>
          </p:nvSpPr>
          <p:spPr>
            <a:xfrm>
              <a:off x="1129139" y="446472"/>
              <a:ext cx="20479" cy="46996"/>
            </a:xfrm>
            <a:custGeom>
              <a:avLst/>
              <a:gdLst/>
              <a:ahLst/>
              <a:cxnLst/>
              <a:rect l="0" t="0" r="0" b="0"/>
              <a:pathLst>
                <a:path w="20479" h="46996">
                  <a:moveTo>
                    <a:pt x="20479" y="0"/>
                  </a:moveTo>
                  <a:lnTo>
                    <a:pt x="20479" y="4095"/>
                  </a:lnTo>
                  <a:lnTo>
                    <a:pt x="11916" y="7180"/>
                  </a:lnTo>
                  <a:cubicBezTo>
                    <a:pt x="8531" y="9946"/>
                    <a:pt x="5886" y="14245"/>
                    <a:pt x="5245" y="20373"/>
                  </a:cubicBezTo>
                  <a:lnTo>
                    <a:pt x="20479" y="20373"/>
                  </a:lnTo>
                  <a:lnTo>
                    <a:pt x="20479" y="24717"/>
                  </a:lnTo>
                  <a:lnTo>
                    <a:pt x="5143" y="24717"/>
                  </a:lnTo>
                  <a:cubicBezTo>
                    <a:pt x="5398" y="30997"/>
                    <a:pt x="7795" y="35794"/>
                    <a:pt x="11463" y="39021"/>
                  </a:cubicBezTo>
                  <a:lnTo>
                    <a:pt x="20479" y="42178"/>
                  </a:lnTo>
                  <a:lnTo>
                    <a:pt x="20479" y="46996"/>
                  </a:lnTo>
                  <a:lnTo>
                    <a:pt x="7310" y="42362"/>
                  </a:lnTo>
                  <a:cubicBezTo>
                    <a:pt x="2870" y="38331"/>
                    <a:pt x="0" y="32127"/>
                    <a:pt x="0" y="23434"/>
                  </a:cubicBezTo>
                  <a:cubicBezTo>
                    <a:pt x="0" y="15229"/>
                    <a:pt x="2991" y="9080"/>
                    <a:pt x="7428" y="4981"/>
                  </a:cubicBezTo>
                  <a:lnTo>
                    <a:pt x="20479"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58" name="Shape 53"/>
            <p:cNvSpPr/>
            <p:nvPr/>
          </p:nvSpPr>
          <p:spPr>
            <a:xfrm>
              <a:off x="1149618" y="488193"/>
              <a:ext cx="18561" cy="6528"/>
            </a:xfrm>
            <a:custGeom>
              <a:avLst/>
              <a:gdLst/>
              <a:ahLst/>
              <a:cxnLst/>
              <a:rect l="0" t="0" r="0" b="0"/>
              <a:pathLst>
                <a:path w="18561" h="6528">
                  <a:moveTo>
                    <a:pt x="17177" y="0"/>
                  </a:moveTo>
                  <a:lnTo>
                    <a:pt x="18561" y="4356"/>
                  </a:lnTo>
                  <a:cubicBezTo>
                    <a:pt x="14332" y="5741"/>
                    <a:pt x="9493" y="6528"/>
                    <a:pt x="3562" y="6528"/>
                  </a:cubicBezTo>
                  <a:lnTo>
                    <a:pt x="0" y="5275"/>
                  </a:lnTo>
                  <a:lnTo>
                    <a:pt x="0" y="457"/>
                  </a:lnTo>
                  <a:lnTo>
                    <a:pt x="4934" y="2184"/>
                  </a:lnTo>
                  <a:cubicBezTo>
                    <a:pt x="9379" y="2184"/>
                    <a:pt x="13430" y="1689"/>
                    <a:pt x="17177"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59" name="Shape 54"/>
            <p:cNvSpPr/>
            <p:nvPr/>
          </p:nvSpPr>
          <p:spPr>
            <a:xfrm>
              <a:off x="1149618" y="445306"/>
              <a:ext cx="19945" cy="25882"/>
            </a:xfrm>
            <a:custGeom>
              <a:avLst/>
              <a:gdLst/>
              <a:ahLst/>
              <a:cxnLst/>
              <a:rect l="0" t="0" r="0" b="0"/>
              <a:pathLst>
                <a:path w="19945" h="25882">
                  <a:moveTo>
                    <a:pt x="3054" y="0"/>
                  </a:moveTo>
                  <a:cubicBezTo>
                    <a:pt x="14332" y="0"/>
                    <a:pt x="19945" y="6020"/>
                    <a:pt x="19945" y="20942"/>
                  </a:cubicBezTo>
                  <a:cubicBezTo>
                    <a:pt x="19945" y="22530"/>
                    <a:pt x="19856" y="24104"/>
                    <a:pt x="19767" y="25882"/>
                  </a:cubicBezTo>
                  <a:lnTo>
                    <a:pt x="0" y="25882"/>
                  </a:lnTo>
                  <a:lnTo>
                    <a:pt x="0" y="21539"/>
                  </a:lnTo>
                  <a:lnTo>
                    <a:pt x="15234" y="21539"/>
                  </a:lnTo>
                  <a:cubicBezTo>
                    <a:pt x="15234" y="8991"/>
                    <a:pt x="10090" y="4343"/>
                    <a:pt x="2546" y="4343"/>
                  </a:cubicBezTo>
                  <a:lnTo>
                    <a:pt x="0" y="5260"/>
                  </a:lnTo>
                  <a:lnTo>
                    <a:pt x="0" y="1166"/>
                  </a:lnTo>
                  <a:lnTo>
                    <a:pt x="3054"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60" name="Shape 55"/>
            <p:cNvSpPr/>
            <p:nvPr/>
          </p:nvSpPr>
          <p:spPr>
            <a:xfrm>
              <a:off x="1184694" y="445310"/>
              <a:ext cx="38748" cy="48425"/>
            </a:xfrm>
            <a:custGeom>
              <a:avLst/>
              <a:gdLst/>
              <a:ahLst/>
              <a:cxnLst/>
              <a:rect l="0" t="0" r="0" b="0"/>
              <a:pathLst>
                <a:path w="38748" h="48425">
                  <a:moveTo>
                    <a:pt x="25006" y="0"/>
                  </a:moveTo>
                  <a:cubicBezTo>
                    <a:pt x="36576" y="0"/>
                    <a:pt x="38748" y="8001"/>
                    <a:pt x="38748" y="21844"/>
                  </a:cubicBezTo>
                  <a:lnTo>
                    <a:pt x="38748" y="48425"/>
                  </a:lnTo>
                  <a:lnTo>
                    <a:pt x="33807" y="48425"/>
                  </a:lnTo>
                  <a:lnTo>
                    <a:pt x="33807" y="25285"/>
                  </a:lnTo>
                  <a:cubicBezTo>
                    <a:pt x="33807" y="13030"/>
                    <a:pt x="33109" y="4940"/>
                    <a:pt x="24613" y="4940"/>
                  </a:cubicBezTo>
                  <a:cubicBezTo>
                    <a:pt x="17208" y="4940"/>
                    <a:pt x="9208" y="12941"/>
                    <a:pt x="4940" y="17983"/>
                  </a:cubicBezTo>
                  <a:lnTo>
                    <a:pt x="4940" y="48425"/>
                  </a:lnTo>
                  <a:lnTo>
                    <a:pt x="0" y="48425"/>
                  </a:lnTo>
                  <a:lnTo>
                    <a:pt x="0" y="1168"/>
                  </a:lnTo>
                  <a:lnTo>
                    <a:pt x="4940" y="1168"/>
                  </a:lnTo>
                  <a:lnTo>
                    <a:pt x="4940" y="11354"/>
                  </a:lnTo>
                  <a:cubicBezTo>
                    <a:pt x="9779" y="6414"/>
                    <a:pt x="17806" y="0"/>
                    <a:pt x="25006"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61" name="Shape 56"/>
            <p:cNvSpPr/>
            <p:nvPr/>
          </p:nvSpPr>
          <p:spPr>
            <a:xfrm>
              <a:off x="1237576" y="445496"/>
              <a:ext cx="36475" cy="49226"/>
            </a:xfrm>
            <a:custGeom>
              <a:avLst/>
              <a:gdLst/>
              <a:ahLst/>
              <a:cxnLst/>
              <a:rect l="0" t="0" r="0" b="0"/>
              <a:pathLst>
                <a:path w="36475" h="49226">
                  <a:moveTo>
                    <a:pt x="24117" y="0"/>
                  </a:moveTo>
                  <a:cubicBezTo>
                    <a:pt x="28461" y="0"/>
                    <a:pt x="32728" y="991"/>
                    <a:pt x="36475" y="2477"/>
                  </a:cubicBezTo>
                  <a:lnTo>
                    <a:pt x="34506" y="7404"/>
                  </a:lnTo>
                  <a:cubicBezTo>
                    <a:pt x="30950" y="5538"/>
                    <a:pt x="27673" y="4649"/>
                    <a:pt x="23622" y="4649"/>
                  </a:cubicBezTo>
                  <a:cubicBezTo>
                    <a:pt x="13640" y="4649"/>
                    <a:pt x="5131" y="12154"/>
                    <a:pt x="5131" y="24612"/>
                  </a:cubicBezTo>
                  <a:cubicBezTo>
                    <a:pt x="5131" y="40716"/>
                    <a:pt x="17704" y="44882"/>
                    <a:pt x="25984" y="44882"/>
                  </a:cubicBezTo>
                  <a:cubicBezTo>
                    <a:pt x="28943" y="44882"/>
                    <a:pt x="32029" y="44171"/>
                    <a:pt x="34900" y="43091"/>
                  </a:cubicBezTo>
                  <a:lnTo>
                    <a:pt x="36271" y="47054"/>
                  </a:lnTo>
                  <a:cubicBezTo>
                    <a:pt x="32131" y="48641"/>
                    <a:pt x="27673" y="49226"/>
                    <a:pt x="24321" y="49226"/>
                  </a:cubicBezTo>
                  <a:cubicBezTo>
                    <a:pt x="10389" y="49226"/>
                    <a:pt x="0" y="40932"/>
                    <a:pt x="0" y="24612"/>
                  </a:cubicBezTo>
                  <a:cubicBezTo>
                    <a:pt x="0" y="8496"/>
                    <a:pt x="12751" y="0"/>
                    <a:pt x="24117"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62" name="Shape 57"/>
            <p:cNvSpPr/>
            <p:nvPr/>
          </p:nvSpPr>
          <p:spPr>
            <a:xfrm>
              <a:off x="1278605" y="445405"/>
              <a:ext cx="44564" cy="73825"/>
            </a:xfrm>
            <a:custGeom>
              <a:avLst/>
              <a:gdLst/>
              <a:ahLst/>
              <a:cxnLst/>
              <a:rect l="0" t="0" r="0" b="0"/>
              <a:pathLst>
                <a:path w="44564" h="73825">
                  <a:moveTo>
                    <a:pt x="4547" y="0"/>
                  </a:moveTo>
                  <a:cubicBezTo>
                    <a:pt x="11367" y="15520"/>
                    <a:pt x="16497" y="27280"/>
                    <a:pt x="21349" y="42990"/>
                  </a:cubicBezTo>
                  <a:lnTo>
                    <a:pt x="23127" y="37948"/>
                  </a:lnTo>
                  <a:lnTo>
                    <a:pt x="40031" y="89"/>
                  </a:lnTo>
                  <a:lnTo>
                    <a:pt x="44564" y="1778"/>
                  </a:lnTo>
                  <a:cubicBezTo>
                    <a:pt x="44564" y="1778"/>
                    <a:pt x="30048" y="34798"/>
                    <a:pt x="23622" y="48425"/>
                  </a:cubicBezTo>
                  <a:cubicBezTo>
                    <a:pt x="20257" y="55347"/>
                    <a:pt x="13538" y="68390"/>
                    <a:pt x="7010" y="73825"/>
                  </a:cubicBezTo>
                  <a:lnTo>
                    <a:pt x="3353" y="69774"/>
                  </a:lnTo>
                  <a:cubicBezTo>
                    <a:pt x="9487" y="64834"/>
                    <a:pt x="15519" y="55144"/>
                    <a:pt x="18390" y="48337"/>
                  </a:cubicBezTo>
                  <a:cubicBezTo>
                    <a:pt x="12548" y="30836"/>
                    <a:pt x="6820" y="16790"/>
                    <a:pt x="0" y="2058"/>
                  </a:cubicBezTo>
                  <a:lnTo>
                    <a:pt x="4547"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63" name="Shape 58"/>
            <p:cNvSpPr/>
            <p:nvPr/>
          </p:nvSpPr>
          <p:spPr>
            <a:xfrm>
              <a:off x="1353421" y="445330"/>
              <a:ext cx="22879" cy="49571"/>
            </a:xfrm>
            <a:custGeom>
              <a:avLst/>
              <a:gdLst/>
              <a:ahLst/>
              <a:cxnLst/>
              <a:rect l="0" t="0" r="0" b="0"/>
              <a:pathLst>
                <a:path w="22879" h="49571">
                  <a:moveTo>
                    <a:pt x="22879" y="0"/>
                  </a:moveTo>
                  <a:lnTo>
                    <a:pt x="22879" y="4737"/>
                  </a:lnTo>
                  <a:lnTo>
                    <a:pt x="10322" y="10296"/>
                  </a:lnTo>
                  <a:cubicBezTo>
                    <a:pt x="7071" y="13830"/>
                    <a:pt x="5042" y="18847"/>
                    <a:pt x="5042" y="24778"/>
                  </a:cubicBezTo>
                  <a:cubicBezTo>
                    <a:pt x="5042" y="30956"/>
                    <a:pt x="7315" y="36024"/>
                    <a:pt x="10689" y="39546"/>
                  </a:cubicBezTo>
                  <a:lnTo>
                    <a:pt x="22879" y="45021"/>
                  </a:lnTo>
                  <a:lnTo>
                    <a:pt x="22879" y="49571"/>
                  </a:lnTo>
                  <a:lnTo>
                    <a:pt x="6753" y="43191"/>
                  </a:lnTo>
                  <a:cubicBezTo>
                    <a:pt x="2591" y="38989"/>
                    <a:pt x="0" y="32785"/>
                    <a:pt x="0" y="24778"/>
                  </a:cubicBezTo>
                  <a:cubicBezTo>
                    <a:pt x="0" y="17513"/>
                    <a:pt x="3013" y="11312"/>
                    <a:pt x="7387" y="6928"/>
                  </a:cubicBezTo>
                  <a:lnTo>
                    <a:pt x="22879"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64" name="Shape 59"/>
            <p:cNvSpPr/>
            <p:nvPr/>
          </p:nvSpPr>
          <p:spPr>
            <a:xfrm>
              <a:off x="1376300" y="445305"/>
              <a:ext cx="22981" cy="49619"/>
            </a:xfrm>
            <a:custGeom>
              <a:avLst/>
              <a:gdLst/>
              <a:ahLst/>
              <a:cxnLst/>
              <a:rect l="0" t="0" r="0" b="0"/>
              <a:pathLst>
                <a:path w="22981" h="49619">
                  <a:moveTo>
                    <a:pt x="57" y="0"/>
                  </a:moveTo>
                  <a:cubicBezTo>
                    <a:pt x="12808" y="0"/>
                    <a:pt x="22981" y="8598"/>
                    <a:pt x="22981" y="24803"/>
                  </a:cubicBezTo>
                  <a:cubicBezTo>
                    <a:pt x="22981" y="39725"/>
                    <a:pt x="12605" y="49619"/>
                    <a:pt x="57" y="49619"/>
                  </a:cubicBezTo>
                  <a:lnTo>
                    <a:pt x="0" y="49596"/>
                  </a:lnTo>
                  <a:lnTo>
                    <a:pt x="0" y="45047"/>
                  </a:lnTo>
                  <a:lnTo>
                    <a:pt x="57" y="45072"/>
                  </a:lnTo>
                  <a:cubicBezTo>
                    <a:pt x="10433" y="45072"/>
                    <a:pt x="17837" y="36576"/>
                    <a:pt x="17837" y="24803"/>
                  </a:cubicBezTo>
                  <a:cubicBezTo>
                    <a:pt x="17837" y="12547"/>
                    <a:pt x="9544" y="4737"/>
                    <a:pt x="57" y="4737"/>
                  </a:cubicBezTo>
                  <a:lnTo>
                    <a:pt x="0" y="4762"/>
                  </a:lnTo>
                  <a:lnTo>
                    <a:pt x="0" y="26"/>
                  </a:lnTo>
                  <a:lnTo>
                    <a:pt x="57"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65" name="Shape 60"/>
            <p:cNvSpPr/>
            <p:nvPr/>
          </p:nvSpPr>
          <p:spPr>
            <a:xfrm>
              <a:off x="1407681" y="422069"/>
              <a:ext cx="36868" cy="71666"/>
            </a:xfrm>
            <a:custGeom>
              <a:avLst/>
              <a:gdLst/>
              <a:ahLst/>
              <a:cxnLst/>
              <a:rect l="0" t="0" r="0" b="0"/>
              <a:pathLst>
                <a:path w="36868" h="71666">
                  <a:moveTo>
                    <a:pt x="27292" y="0"/>
                  </a:moveTo>
                  <a:cubicBezTo>
                    <a:pt x="30556" y="0"/>
                    <a:pt x="34798" y="686"/>
                    <a:pt x="36868" y="1194"/>
                  </a:cubicBezTo>
                  <a:lnTo>
                    <a:pt x="35877" y="5435"/>
                  </a:lnTo>
                  <a:cubicBezTo>
                    <a:pt x="33020" y="4649"/>
                    <a:pt x="29058" y="4153"/>
                    <a:pt x="26784" y="4153"/>
                  </a:cubicBezTo>
                  <a:cubicBezTo>
                    <a:pt x="19761" y="4153"/>
                    <a:pt x="13944" y="7709"/>
                    <a:pt x="13944" y="19482"/>
                  </a:cubicBezTo>
                  <a:lnTo>
                    <a:pt x="13944" y="24409"/>
                  </a:lnTo>
                  <a:lnTo>
                    <a:pt x="28270" y="24409"/>
                  </a:lnTo>
                  <a:lnTo>
                    <a:pt x="28270" y="28867"/>
                  </a:lnTo>
                  <a:lnTo>
                    <a:pt x="13944" y="28867"/>
                  </a:lnTo>
                  <a:lnTo>
                    <a:pt x="13944" y="71666"/>
                  </a:lnTo>
                  <a:lnTo>
                    <a:pt x="8992" y="71666"/>
                  </a:lnTo>
                  <a:lnTo>
                    <a:pt x="8992" y="28867"/>
                  </a:lnTo>
                  <a:lnTo>
                    <a:pt x="0" y="28867"/>
                  </a:lnTo>
                  <a:lnTo>
                    <a:pt x="0" y="24409"/>
                  </a:lnTo>
                  <a:lnTo>
                    <a:pt x="8992" y="24409"/>
                  </a:lnTo>
                  <a:lnTo>
                    <a:pt x="8992" y="19076"/>
                  </a:lnTo>
                  <a:cubicBezTo>
                    <a:pt x="8992" y="6528"/>
                    <a:pt x="15215" y="0"/>
                    <a:pt x="27292"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66" name="Shape 61"/>
            <p:cNvSpPr/>
            <p:nvPr/>
          </p:nvSpPr>
          <p:spPr>
            <a:xfrm>
              <a:off x="1466494" y="433635"/>
              <a:ext cx="32220" cy="60884"/>
            </a:xfrm>
            <a:custGeom>
              <a:avLst/>
              <a:gdLst/>
              <a:ahLst/>
              <a:cxnLst/>
              <a:rect l="0" t="0" r="0" b="0"/>
              <a:pathLst>
                <a:path w="32220" h="60884">
                  <a:moveTo>
                    <a:pt x="8509" y="0"/>
                  </a:moveTo>
                  <a:lnTo>
                    <a:pt x="13437" y="0"/>
                  </a:lnTo>
                  <a:lnTo>
                    <a:pt x="13437" y="12852"/>
                  </a:lnTo>
                  <a:lnTo>
                    <a:pt x="30543" y="12852"/>
                  </a:lnTo>
                  <a:lnTo>
                    <a:pt x="30543" y="17310"/>
                  </a:lnTo>
                  <a:lnTo>
                    <a:pt x="13437" y="17310"/>
                  </a:lnTo>
                  <a:lnTo>
                    <a:pt x="13437" y="41021"/>
                  </a:lnTo>
                  <a:cubicBezTo>
                    <a:pt x="13437" y="52679"/>
                    <a:pt x="15811" y="56629"/>
                    <a:pt x="22835" y="56629"/>
                  </a:cubicBezTo>
                  <a:cubicBezTo>
                    <a:pt x="25679" y="56629"/>
                    <a:pt x="28461" y="55651"/>
                    <a:pt x="30543" y="54660"/>
                  </a:cubicBezTo>
                  <a:lnTo>
                    <a:pt x="32220" y="58915"/>
                  </a:lnTo>
                  <a:cubicBezTo>
                    <a:pt x="29845" y="59906"/>
                    <a:pt x="26099" y="60884"/>
                    <a:pt x="22530" y="60884"/>
                  </a:cubicBezTo>
                  <a:cubicBezTo>
                    <a:pt x="10084" y="60884"/>
                    <a:pt x="8509" y="54864"/>
                    <a:pt x="8509" y="40525"/>
                  </a:cubicBezTo>
                  <a:lnTo>
                    <a:pt x="8509" y="17310"/>
                  </a:lnTo>
                  <a:lnTo>
                    <a:pt x="0" y="17310"/>
                  </a:lnTo>
                  <a:lnTo>
                    <a:pt x="0" y="12852"/>
                  </a:lnTo>
                  <a:lnTo>
                    <a:pt x="8509" y="12852"/>
                  </a:lnTo>
                  <a:lnTo>
                    <a:pt x="8509"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67" name="Shape 62"/>
            <p:cNvSpPr/>
            <p:nvPr/>
          </p:nvSpPr>
          <p:spPr>
            <a:xfrm>
              <a:off x="1510280" y="422564"/>
              <a:ext cx="38735" cy="71171"/>
            </a:xfrm>
            <a:custGeom>
              <a:avLst/>
              <a:gdLst/>
              <a:ahLst/>
              <a:cxnLst/>
              <a:rect l="0" t="0" r="0" b="0"/>
              <a:pathLst>
                <a:path w="38735" h="71171">
                  <a:moveTo>
                    <a:pt x="0" y="0"/>
                  </a:moveTo>
                  <a:lnTo>
                    <a:pt x="4928" y="0"/>
                  </a:lnTo>
                  <a:lnTo>
                    <a:pt x="4928" y="34099"/>
                  </a:lnTo>
                  <a:cubicBezTo>
                    <a:pt x="9779" y="29159"/>
                    <a:pt x="17793" y="22746"/>
                    <a:pt x="24994" y="22746"/>
                  </a:cubicBezTo>
                  <a:cubicBezTo>
                    <a:pt x="36576" y="22746"/>
                    <a:pt x="38735" y="30747"/>
                    <a:pt x="38735" y="44590"/>
                  </a:cubicBezTo>
                  <a:lnTo>
                    <a:pt x="38735" y="71171"/>
                  </a:lnTo>
                  <a:lnTo>
                    <a:pt x="33807" y="71171"/>
                  </a:lnTo>
                  <a:lnTo>
                    <a:pt x="33807" y="48031"/>
                  </a:lnTo>
                  <a:cubicBezTo>
                    <a:pt x="33807" y="35776"/>
                    <a:pt x="33109" y="27686"/>
                    <a:pt x="24625" y="27686"/>
                  </a:cubicBezTo>
                  <a:cubicBezTo>
                    <a:pt x="17196" y="27686"/>
                    <a:pt x="9208" y="35687"/>
                    <a:pt x="4928" y="40729"/>
                  </a:cubicBezTo>
                  <a:lnTo>
                    <a:pt x="4928" y="71171"/>
                  </a:lnTo>
                  <a:lnTo>
                    <a:pt x="0" y="71171"/>
                  </a:ln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68" name="Shape 63"/>
            <p:cNvSpPr/>
            <p:nvPr/>
          </p:nvSpPr>
          <p:spPr>
            <a:xfrm>
              <a:off x="1563160" y="446480"/>
              <a:ext cx="20466" cy="46987"/>
            </a:xfrm>
            <a:custGeom>
              <a:avLst/>
              <a:gdLst/>
              <a:ahLst/>
              <a:cxnLst/>
              <a:rect l="0" t="0" r="0" b="0"/>
              <a:pathLst>
                <a:path w="20466" h="46987">
                  <a:moveTo>
                    <a:pt x="20466" y="0"/>
                  </a:moveTo>
                  <a:lnTo>
                    <a:pt x="20466" y="4090"/>
                  </a:lnTo>
                  <a:lnTo>
                    <a:pt x="11905" y="7171"/>
                  </a:lnTo>
                  <a:cubicBezTo>
                    <a:pt x="8518" y="9938"/>
                    <a:pt x="5874" y="14237"/>
                    <a:pt x="5232" y="20365"/>
                  </a:cubicBezTo>
                  <a:lnTo>
                    <a:pt x="20466" y="20365"/>
                  </a:lnTo>
                  <a:lnTo>
                    <a:pt x="20466" y="24708"/>
                  </a:lnTo>
                  <a:lnTo>
                    <a:pt x="5143" y="24708"/>
                  </a:lnTo>
                  <a:cubicBezTo>
                    <a:pt x="5391" y="30988"/>
                    <a:pt x="7785" y="35786"/>
                    <a:pt x="11454" y="39013"/>
                  </a:cubicBezTo>
                  <a:lnTo>
                    <a:pt x="20466" y="42166"/>
                  </a:lnTo>
                  <a:lnTo>
                    <a:pt x="20466" y="46987"/>
                  </a:lnTo>
                  <a:lnTo>
                    <a:pt x="7304" y="42353"/>
                  </a:lnTo>
                  <a:cubicBezTo>
                    <a:pt x="2867" y="38322"/>
                    <a:pt x="0" y="32118"/>
                    <a:pt x="0" y="23425"/>
                  </a:cubicBezTo>
                  <a:cubicBezTo>
                    <a:pt x="0" y="15221"/>
                    <a:pt x="2988" y="9071"/>
                    <a:pt x="7425" y="4972"/>
                  </a:cubicBezTo>
                  <a:lnTo>
                    <a:pt x="20466"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69" name="Shape 64"/>
            <p:cNvSpPr/>
            <p:nvPr/>
          </p:nvSpPr>
          <p:spPr>
            <a:xfrm>
              <a:off x="1583626" y="488193"/>
              <a:ext cx="18561" cy="6528"/>
            </a:xfrm>
            <a:custGeom>
              <a:avLst/>
              <a:gdLst/>
              <a:ahLst/>
              <a:cxnLst/>
              <a:rect l="0" t="0" r="0" b="0"/>
              <a:pathLst>
                <a:path w="18561" h="6528">
                  <a:moveTo>
                    <a:pt x="17202" y="0"/>
                  </a:moveTo>
                  <a:lnTo>
                    <a:pt x="18561" y="4356"/>
                  </a:lnTo>
                  <a:cubicBezTo>
                    <a:pt x="14332" y="5741"/>
                    <a:pt x="9493" y="6528"/>
                    <a:pt x="3562" y="6528"/>
                  </a:cubicBezTo>
                  <a:lnTo>
                    <a:pt x="0" y="5274"/>
                  </a:lnTo>
                  <a:lnTo>
                    <a:pt x="0" y="453"/>
                  </a:lnTo>
                  <a:lnTo>
                    <a:pt x="4947" y="2184"/>
                  </a:lnTo>
                  <a:cubicBezTo>
                    <a:pt x="9379" y="2184"/>
                    <a:pt x="13430" y="1689"/>
                    <a:pt x="17202"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70" name="Shape 65"/>
            <p:cNvSpPr/>
            <p:nvPr/>
          </p:nvSpPr>
          <p:spPr>
            <a:xfrm>
              <a:off x="1583626" y="445306"/>
              <a:ext cx="19958" cy="25882"/>
            </a:xfrm>
            <a:custGeom>
              <a:avLst/>
              <a:gdLst/>
              <a:ahLst/>
              <a:cxnLst/>
              <a:rect l="0" t="0" r="0" b="0"/>
              <a:pathLst>
                <a:path w="19958" h="25882">
                  <a:moveTo>
                    <a:pt x="3080" y="0"/>
                  </a:moveTo>
                  <a:cubicBezTo>
                    <a:pt x="14332" y="0"/>
                    <a:pt x="19958" y="6020"/>
                    <a:pt x="19958" y="20942"/>
                  </a:cubicBezTo>
                  <a:cubicBezTo>
                    <a:pt x="19958" y="22530"/>
                    <a:pt x="19869" y="24104"/>
                    <a:pt x="19768" y="25882"/>
                  </a:cubicBezTo>
                  <a:lnTo>
                    <a:pt x="0" y="25882"/>
                  </a:lnTo>
                  <a:lnTo>
                    <a:pt x="0" y="21539"/>
                  </a:lnTo>
                  <a:lnTo>
                    <a:pt x="15234" y="21539"/>
                  </a:lnTo>
                  <a:cubicBezTo>
                    <a:pt x="15234" y="8991"/>
                    <a:pt x="10090" y="4343"/>
                    <a:pt x="2559" y="4343"/>
                  </a:cubicBezTo>
                  <a:lnTo>
                    <a:pt x="0" y="5264"/>
                  </a:lnTo>
                  <a:lnTo>
                    <a:pt x="0" y="1174"/>
                  </a:lnTo>
                  <a:lnTo>
                    <a:pt x="308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71" name="Shape 66"/>
            <p:cNvSpPr/>
            <p:nvPr/>
          </p:nvSpPr>
          <p:spPr>
            <a:xfrm>
              <a:off x="1637492" y="430475"/>
              <a:ext cx="47930" cy="64250"/>
            </a:xfrm>
            <a:custGeom>
              <a:avLst/>
              <a:gdLst/>
              <a:ahLst/>
              <a:cxnLst/>
              <a:rect l="0" t="0" r="0" b="0"/>
              <a:pathLst>
                <a:path w="47930" h="64250">
                  <a:moveTo>
                    <a:pt x="31534" y="0"/>
                  </a:moveTo>
                  <a:cubicBezTo>
                    <a:pt x="37046" y="0"/>
                    <a:pt x="43281" y="1283"/>
                    <a:pt x="47930" y="3759"/>
                  </a:cubicBezTo>
                  <a:lnTo>
                    <a:pt x="45669" y="8496"/>
                  </a:lnTo>
                  <a:cubicBezTo>
                    <a:pt x="40221" y="5144"/>
                    <a:pt x="34874" y="4547"/>
                    <a:pt x="32220" y="4547"/>
                  </a:cubicBezTo>
                  <a:cubicBezTo>
                    <a:pt x="16701" y="4547"/>
                    <a:pt x="5321" y="16307"/>
                    <a:pt x="5321" y="32220"/>
                  </a:cubicBezTo>
                  <a:cubicBezTo>
                    <a:pt x="5321" y="51791"/>
                    <a:pt x="21044" y="59703"/>
                    <a:pt x="32017" y="59703"/>
                  </a:cubicBezTo>
                  <a:cubicBezTo>
                    <a:pt x="38138" y="59703"/>
                    <a:pt x="43180" y="58217"/>
                    <a:pt x="45860" y="57227"/>
                  </a:cubicBezTo>
                  <a:lnTo>
                    <a:pt x="47536" y="61176"/>
                  </a:lnTo>
                  <a:cubicBezTo>
                    <a:pt x="42900" y="63360"/>
                    <a:pt x="36678" y="64250"/>
                    <a:pt x="31534" y="64250"/>
                  </a:cubicBezTo>
                  <a:cubicBezTo>
                    <a:pt x="13729" y="64250"/>
                    <a:pt x="0" y="51194"/>
                    <a:pt x="0" y="32220"/>
                  </a:cubicBezTo>
                  <a:cubicBezTo>
                    <a:pt x="0" y="12065"/>
                    <a:pt x="16980" y="0"/>
                    <a:pt x="31534"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72" name="Shape 67"/>
            <p:cNvSpPr/>
            <p:nvPr/>
          </p:nvSpPr>
          <p:spPr>
            <a:xfrm>
              <a:off x="1692742" y="445324"/>
              <a:ext cx="22879" cy="49581"/>
            </a:xfrm>
            <a:custGeom>
              <a:avLst/>
              <a:gdLst/>
              <a:ahLst/>
              <a:cxnLst/>
              <a:rect l="0" t="0" r="0" b="0"/>
              <a:pathLst>
                <a:path w="22879" h="49581">
                  <a:moveTo>
                    <a:pt x="22879" y="0"/>
                  </a:moveTo>
                  <a:lnTo>
                    <a:pt x="22879" y="4737"/>
                  </a:lnTo>
                  <a:lnTo>
                    <a:pt x="10314" y="10302"/>
                  </a:lnTo>
                  <a:cubicBezTo>
                    <a:pt x="7061" y="13836"/>
                    <a:pt x="5029" y="18852"/>
                    <a:pt x="5029" y="24783"/>
                  </a:cubicBezTo>
                  <a:cubicBezTo>
                    <a:pt x="5029" y="30962"/>
                    <a:pt x="7306" y="36029"/>
                    <a:pt x="10681" y="39552"/>
                  </a:cubicBezTo>
                  <a:lnTo>
                    <a:pt x="22879" y="45033"/>
                  </a:lnTo>
                  <a:lnTo>
                    <a:pt x="22879" y="49581"/>
                  </a:lnTo>
                  <a:lnTo>
                    <a:pt x="6756" y="43196"/>
                  </a:lnTo>
                  <a:cubicBezTo>
                    <a:pt x="2594" y="38994"/>
                    <a:pt x="0" y="32791"/>
                    <a:pt x="0" y="24783"/>
                  </a:cubicBezTo>
                  <a:cubicBezTo>
                    <a:pt x="0" y="17519"/>
                    <a:pt x="3016" y="11318"/>
                    <a:pt x="7390" y="6933"/>
                  </a:cubicBezTo>
                  <a:lnTo>
                    <a:pt x="22879"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73" name="Shape 68"/>
            <p:cNvSpPr/>
            <p:nvPr/>
          </p:nvSpPr>
          <p:spPr>
            <a:xfrm>
              <a:off x="1715621" y="445305"/>
              <a:ext cx="22981" cy="49619"/>
            </a:xfrm>
            <a:custGeom>
              <a:avLst/>
              <a:gdLst/>
              <a:ahLst/>
              <a:cxnLst/>
              <a:rect l="0" t="0" r="0" b="0"/>
              <a:pathLst>
                <a:path w="22981" h="49619">
                  <a:moveTo>
                    <a:pt x="44" y="0"/>
                  </a:moveTo>
                  <a:cubicBezTo>
                    <a:pt x="12795" y="0"/>
                    <a:pt x="22981" y="8598"/>
                    <a:pt x="22981" y="24803"/>
                  </a:cubicBezTo>
                  <a:cubicBezTo>
                    <a:pt x="22981" y="39725"/>
                    <a:pt x="12605" y="49619"/>
                    <a:pt x="44" y="49619"/>
                  </a:cubicBezTo>
                  <a:lnTo>
                    <a:pt x="0" y="49601"/>
                  </a:lnTo>
                  <a:lnTo>
                    <a:pt x="0" y="45052"/>
                  </a:lnTo>
                  <a:lnTo>
                    <a:pt x="44" y="45072"/>
                  </a:lnTo>
                  <a:cubicBezTo>
                    <a:pt x="10420" y="45072"/>
                    <a:pt x="17850" y="36576"/>
                    <a:pt x="17850" y="24803"/>
                  </a:cubicBezTo>
                  <a:cubicBezTo>
                    <a:pt x="17850" y="12547"/>
                    <a:pt x="9544" y="4737"/>
                    <a:pt x="44" y="4737"/>
                  </a:cubicBezTo>
                  <a:lnTo>
                    <a:pt x="0" y="4757"/>
                  </a:lnTo>
                  <a:lnTo>
                    <a:pt x="0" y="20"/>
                  </a:lnTo>
                  <a:lnTo>
                    <a:pt x="44"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74" name="Shape 69"/>
            <p:cNvSpPr/>
            <p:nvPr/>
          </p:nvSpPr>
          <p:spPr>
            <a:xfrm>
              <a:off x="1752754" y="446478"/>
              <a:ext cx="37655" cy="48451"/>
            </a:xfrm>
            <a:custGeom>
              <a:avLst/>
              <a:gdLst/>
              <a:ahLst/>
              <a:cxnLst/>
              <a:rect l="0" t="0" r="0" b="0"/>
              <a:pathLst>
                <a:path w="37655" h="48451">
                  <a:moveTo>
                    <a:pt x="0" y="0"/>
                  </a:moveTo>
                  <a:lnTo>
                    <a:pt x="4928" y="0"/>
                  </a:lnTo>
                  <a:lnTo>
                    <a:pt x="4928" y="24320"/>
                  </a:lnTo>
                  <a:cubicBezTo>
                    <a:pt x="4928" y="35992"/>
                    <a:pt x="6401" y="43803"/>
                    <a:pt x="15202" y="43803"/>
                  </a:cubicBezTo>
                  <a:cubicBezTo>
                    <a:pt x="21438" y="43803"/>
                    <a:pt x="28651" y="39548"/>
                    <a:pt x="32702" y="35484"/>
                  </a:cubicBezTo>
                  <a:lnTo>
                    <a:pt x="32702" y="0"/>
                  </a:lnTo>
                  <a:lnTo>
                    <a:pt x="37655" y="0"/>
                  </a:lnTo>
                  <a:lnTo>
                    <a:pt x="37655" y="47257"/>
                  </a:lnTo>
                  <a:lnTo>
                    <a:pt x="32702" y="47257"/>
                  </a:lnTo>
                  <a:lnTo>
                    <a:pt x="32702" y="41034"/>
                  </a:lnTo>
                  <a:cubicBezTo>
                    <a:pt x="27953" y="44679"/>
                    <a:pt x="21438" y="48451"/>
                    <a:pt x="14618" y="48451"/>
                  </a:cubicBezTo>
                  <a:cubicBezTo>
                    <a:pt x="4127" y="48451"/>
                    <a:pt x="0" y="41135"/>
                    <a:pt x="0" y="27686"/>
                  </a:cubicBez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75" name="Shape 70"/>
            <p:cNvSpPr/>
            <p:nvPr/>
          </p:nvSpPr>
          <p:spPr>
            <a:xfrm>
              <a:off x="1808787" y="445310"/>
              <a:ext cx="38748" cy="48425"/>
            </a:xfrm>
            <a:custGeom>
              <a:avLst/>
              <a:gdLst/>
              <a:ahLst/>
              <a:cxnLst/>
              <a:rect l="0" t="0" r="0" b="0"/>
              <a:pathLst>
                <a:path w="38748" h="48425">
                  <a:moveTo>
                    <a:pt x="24994" y="0"/>
                  </a:moveTo>
                  <a:cubicBezTo>
                    <a:pt x="36563" y="0"/>
                    <a:pt x="38748" y="8001"/>
                    <a:pt x="38748" y="21844"/>
                  </a:cubicBezTo>
                  <a:lnTo>
                    <a:pt x="38748" y="48425"/>
                  </a:lnTo>
                  <a:lnTo>
                    <a:pt x="33795" y="48425"/>
                  </a:lnTo>
                  <a:lnTo>
                    <a:pt x="33795" y="25285"/>
                  </a:lnTo>
                  <a:cubicBezTo>
                    <a:pt x="33795" y="13030"/>
                    <a:pt x="33109" y="4940"/>
                    <a:pt x="24600" y="4940"/>
                  </a:cubicBezTo>
                  <a:cubicBezTo>
                    <a:pt x="17183" y="4940"/>
                    <a:pt x="9195" y="12941"/>
                    <a:pt x="4953" y="17983"/>
                  </a:cubicBezTo>
                  <a:lnTo>
                    <a:pt x="4953" y="48425"/>
                  </a:lnTo>
                  <a:lnTo>
                    <a:pt x="0" y="48425"/>
                  </a:lnTo>
                  <a:lnTo>
                    <a:pt x="0" y="1168"/>
                  </a:lnTo>
                  <a:lnTo>
                    <a:pt x="4953" y="1168"/>
                  </a:lnTo>
                  <a:lnTo>
                    <a:pt x="4953" y="11354"/>
                  </a:lnTo>
                  <a:cubicBezTo>
                    <a:pt x="9779" y="6414"/>
                    <a:pt x="17780" y="0"/>
                    <a:pt x="24994"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76" name="Shape 71"/>
            <p:cNvSpPr/>
            <p:nvPr/>
          </p:nvSpPr>
          <p:spPr>
            <a:xfrm>
              <a:off x="1861668" y="445496"/>
              <a:ext cx="36462" cy="49226"/>
            </a:xfrm>
            <a:custGeom>
              <a:avLst/>
              <a:gdLst/>
              <a:ahLst/>
              <a:cxnLst/>
              <a:rect l="0" t="0" r="0" b="0"/>
              <a:pathLst>
                <a:path w="36462" h="49226">
                  <a:moveTo>
                    <a:pt x="24117" y="0"/>
                  </a:moveTo>
                  <a:cubicBezTo>
                    <a:pt x="28461" y="0"/>
                    <a:pt x="32715" y="991"/>
                    <a:pt x="36462" y="2477"/>
                  </a:cubicBezTo>
                  <a:lnTo>
                    <a:pt x="34468" y="7404"/>
                  </a:lnTo>
                  <a:cubicBezTo>
                    <a:pt x="30937" y="5538"/>
                    <a:pt x="27661" y="4649"/>
                    <a:pt x="23622" y="4649"/>
                  </a:cubicBezTo>
                  <a:cubicBezTo>
                    <a:pt x="13627" y="4649"/>
                    <a:pt x="5143" y="12154"/>
                    <a:pt x="5143" y="24612"/>
                  </a:cubicBezTo>
                  <a:cubicBezTo>
                    <a:pt x="5143" y="40716"/>
                    <a:pt x="17678" y="44882"/>
                    <a:pt x="25984" y="44882"/>
                  </a:cubicBezTo>
                  <a:cubicBezTo>
                    <a:pt x="28969" y="44882"/>
                    <a:pt x="32017" y="44171"/>
                    <a:pt x="34887" y="43091"/>
                  </a:cubicBezTo>
                  <a:lnTo>
                    <a:pt x="36271" y="47054"/>
                  </a:lnTo>
                  <a:cubicBezTo>
                    <a:pt x="32118" y="48641"/>
                    <a:pt x="27661" y="49226"/>
                    <a:pt x="24308" y="49226"/>
                  </a:cubicBezTo>
                  <a:cubicBezTo>
                    <a:pt x="10363" y="49226"/>
                    <a:pt x="0" y="40932"/>
                    <a:pt x="0" y="24612"/>
                  </a:cubicBezTo>
                  <a:cubicBezTo>
                    <a:pt x="0" y="8496"/>
                    <a:pt x="12751" y="0"/>
                    <a:pt x="24117"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77" name="Shape 543"/>
            <p:cNvSpPr/>
            <p:nvPr/>
          </p:nvSpPr>
          <p:spPr>
            <a:xfrm>
              <a:off x="1910786" y="446481"/>
              <a:ext cx="9144" cy="47257"/>
            </a:xfrm>
            <a:custGeom>
              <a:avLst/>
              <a:gdLst/>
              <a:ahLst/>
              <a:cxnLst/>
              <a:rect l="0" t="0" r="0" b="0"/>
              <a:pathLst>
                <a:path w="9144" h="47257">
                  <a:moveTo>
                    <a:pt x="0" y="0"/>
                  </a:moveTo>
                  <a:lnTo>
                    <a:pt x="9144" y="0"/>
                  </a:lnTo>
                  <a:lnTo>
                    <a:pt x="9144" y="47257"/>
                  </a:lnTo>
                  <a:lnTo>
                    <a:pt x="0" y="47257"/>
                  </a:lnTo>
                  <a:lnTo>
                    <a:pt x="0" y="0"/>
                  </a:lnTo>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78" name="Shape 73"/>
            <p:cNvSpPr/>
            <p:nvPr/>
          </p:nvSpPr>
          <p:spPr>
            <a:xfrm>
              <a:off x="1909605" y="428003"/>
              <a:ext cx="7391" cy="7404"/>
            </a:xfrm>
            <a:custGeom>
              <a:avLst/>
              <a:gdLst/>
              <a:ahLst/>
              <a:cxnLst/>
              <a:rect l="0" t="0" r="0" b="0"/>
              <a:pathLst>
                <a:path w="7391" h="7404">
                  <a:moveTo>
                    <a:pt x="3645" y="0"/>
                  </a:moveTo>
                  <a:cubicBezTo>
                    <a:pt x="5817" y="0"/>
                    <a:pt x="7391" y="1486"/>
                    <a:pt x="7391" y="3746"/>
                  </a:cubicBezTo>
                  <a:cubicBezTo>
                    <a:pt x="7391" y="5931"/>
                    <a:pt x="5817" y="7404"/>
                    <a:pt x="3645" y="7404"/>
                  </a:cubicBezTo>
                  <a:cubicBezTo>
                    <a:pt x="1473" y="7404"/>
                    <a:pt x="0" y="6032"/>
                    <a:pt x="0" y="3746"/>
                  </a:cubicBezTo>
                  <a:cubicBezTo>
                    <a:pt x="0" y="1588"/>
                    <a:pt x="1473" y="0"/>
                    <a:pt x="3645"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79" name="Shape 74"/>
            <p:cNvSpPr/>
            <p:nvPr/>
          </p:nvSpPr>
          <p:spPr>
            <a:xfrm>
              <a:off x="1933621" y="422566"/>
              <a:ext cx="12052" cy="71666"/>
            </a:xfrm>
            <a:custGeom>
              <a:avLst/>
              <a:gdLst/>
              <a:ahLst/>
              <a:cxnLst/>
              <a:rect l="0" t="0" r="0" b="0"/>
              <a:pathLst>
                <a:path w="12052" h="71666">
                  <a:moveTo>
                    <a:pt x="0" y="0"/>
                  </a:moveTo>
                  <a:lnTo>
                    <a:pt x="4940" y="0"/>
                  </a:lnTo>
                  <a:lnTo>
                    <a:pt x="4940" y="57633"/>
                  </a:lnTo>
                  <a:cubicBezTo>
                    <a:pt x="4940" y="62865"/>
                    <a:pt x="4940" y="67018"/>
                    <a:pt x="12052" y="67513"/>
                  </a:cubicBezTo>
                  <a:lnTo>
                    <a:pt x="11659" y="71666"/>
                  </a:lnTo>
                  <a:cubicBezTo>
                    <a:pt x="1575" y="71565"/>
                    <a:pt x="0" y="67717"/>
                    <a:pt x="0" y="58610"/>
                  </a:cubicBez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80" name="Shape 75"/>
            <p:cNvSpPr/>
            <p:nvPr/>
          </p:nvSpPr>
          <p:spPr>
            <a:xfrm>
              <a:off x="582268" y="558099"/>
              <a:ext cx="22879" cy="49583"/>
            </a:xfrm>
            <a:custGeom>
              <a:avLst/>
              <a:gdLst/>
              <a:ahLst/>
              <a:cxnLst/>
              <a:rect l="0" t="0" r="0" b="0"/>
              <a:pathLst>
                <a:path w="22879" h="49583">
                  <a:moveTo>
                    <a:pt x="22879" y="0"/>
                  </a:moveTo>
                  <a:lnTo>
                    <a:pt x="22879" y="4749"/>
                  </a:lnTo>
                  <a:lnTo>
                    <a:pt x="10306" y="10309"/>
                  </a:lnTo>
                  <a:cubicBezTo>
                    <a:pt x="7055" y="13842"/>
                    <a:pt x="5029" y="18859"/>
                    <a:pt x="5029" y="24790"/>
                  </a:cubicBezTo>
                  <a:cubicBezTo>
                    <a:pt x="5029" y="30969"/>
                    <a:pt x="7303" y="36033"/>
                    <a:pt x="10678" y="39552"/>
                  </a:cubicBezTo>
                  <a:lnTo>
                    <a:pt x="22879" y="45021"/>
                  </a:lnTo>
                  <a:lnTo>
                    <a:pt x="22879" y="49583"/>
                  </a:lnTo>
                  <a:lnTo>
                    <a:pt x="6753" y="43203"/>
                  </a:lnTo>
                  <a:cubicBezTo>
                    <a:pt x="2591" y="39001"/>
                    <a:pt x="0" y="32797"/>
                    <a:pt x="0" y="24790"/>
                  </a:cubicBezTo>
                  <a:cubicBezTo>
                    <a:pt x="0" y="17519"/>
                    <a:pt x="3013" y="11315"/>
                    <a:pt x="7387" y="6929"/>
                  </a:cubicBezTo>
                  <a:lnTo>
                    <a:pt x="22879"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81" name="Shape 76"/>
            <p:cNvSpPr/>
            <p:nvPr/>
          </p:nvSpPr>
          <p:spPr>
            <a:xfrm>
              <a:off x="605147" y="558074"/>
              <a:ext cx="22968" cy="49631"/>
            </a:xfrm>
            <a:custGeom>
              <a:avLst/>
              <a:gdLst/>
              <a:ahLst/>
              <a:cxnLst/>
              <a:rect l="0" t="0" r="0" b="0"/>
              <a:pathLst>
                <a:path w="22968" h="49631">
                  <a:moveTo>
                    <a:pt x="57" y="0"/>
                  </a:moveTo>
                  <a:cubicBezTo>
                    <a:pt x="12808" y="0"/>
                    <a:pt x="22968" y="8610"/>
                    <a:pt x="22968" y="24816"/>
                  </a:cubicBezTo>
                  <a:cubicBezTo>
                    <a:pt x="22968" y="39738"/>
                    <a:pt x="12592" y="49631"/>
                    <a:pt x="57" y="49631"/>
                  </a:cubicBezTo>
                  <a:lnTo>
                    <a:pt x="0" y="49609"/>
                  </a:lnTo>
                  <a:lnTo>
                    <a:pt x="0" y="45046"/>
                  </a:lnTo>
                  <a:lnTo>
                    <a:pt x="57" y="45072"/>
                  </a:lnTo>
                  <a:cubicBezTo>
                    <a:pt x="10433" y="45072"/>
                    <a:pt x="17850" y="36576"/>
                    <a:pt x="17850" y="24816"/>
                  </a:cubicBezTo>
                  <a:cubicBezTo>
                    <a:pt x="17850" y="12560"/>
                    <a:pt x="9531" y="4749"/>
                    <a:pt x="57" y="4749"/>
                  </a:cubicBezTo>
                  <a:lnTo>
                    <a:pt x="0" y="4775"/>
                  </a:lnTo>
                  <a:lnTo>
                    <a:pt x="0" y="25"/>
                  </a:lnTo>
                  <a:lnTo>
                    <a:pt x="57"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82" name="Shape 77"/>
            <p:cNvSpPr/>
            <p:nvPr/>
          </p:nvSpPr>
          <p:spPr>
            <a:xfrm>
              <a:off x="636528" y="534850"/>
              <a:ext cx="36868" cy="71666"/>
            </a:xfrm>
            <a:custGeom>
              <a:avLst/>
              <a:gdLst/>
              <a:ahLst/>
              <a:cxnLst/>
              <a:rect l="0" t="0" r="0" b="0"/>
              <a:pathLst>
                <a:path w="36868" h="71666">
                  <a:moveTo>
                    <a:pt x="27280" y="0"/>
                  </a:moveTo>
                  <a:cubicBezTo>
                    <a:pt x="30543" y="0"/>
                    <a:pt x="34798" y="698"/>
                    <a:pt x="36868" y="1194"/>
                  </a:cubicBezTo>
                  <a:lnTo>
                    <a:pt x="35877" y="5449"/>
                  </a:lnTo>
                  <a:cubicBezTo>
                    <a:pt x="33007" y="4649"/>
                    <a:pt x="29058" y="4153"/>
                    <a:pt x="26784" y="4153"/>
                  </a:cubicBezTo>
                  <a:cubicBezTo>
                    <a:pt x="19774" y="4153"/>
                    <a:pt x="13932" y="7709"/>
                    <a:pt x="13932" y="19469"/>
                  </a:cubicBezTo>
                  <a:lnTo>
                    <a:pt x="13932" y="24409"/>
                  </a:lnTo>
                  <a:lnTo>
                    <a:pt x="28270" y="24409"/>
                  </a:lnTo>
                  <a:lnTo>
                    <a:pt x="28270" y="28867"/>
                  </a:lnTo>
                  <a:lnTo>
                    <a:pt x="13932" y="28867"/>
                  </a:lnTo>
                  <a:lnTo>
                    <a:pt x="13932" y="71666"/>
                  </a:lnTo>
                  <a:lnTo>
                    <a:pt x="8992" y="71666"/>
                  </a:lnTo>
                  <a:lnTo>
                    <a:pt x="8992" y="28867"/>
                  </a:lnTo>
                  <a:lnTo>
                    <a:pt x="0" y="28867"/>
                  </a:lnTo>
                  <a:lnTo>
                    <a:pt x="0" y="24409"/>
                  </a:lnTo>
                  <a:lnTo>
                    <a:pt x="8992" y="24409"/>
                  </a:lnTo>
                  <a:lnTo>
                    <a:pt x="8992" y="19076"/>
                  </a:lnTo>
                  <a:cubicBezTo>
                    <a:pt x="8992" y="6528"/>
                    <a:pt x="15227" y="0"/>
                    <a:pt x="27280"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83" name="Shape 78"/>
            <p:cNvSpPr/>
            <p:nvPr/>
          </p:nvSpPr>
          <p:spPr>
            <a:xfrm>
              <a:off x="695329" y="546422"/>
              <a:ext cx="32233" cy="60884"/>
            </a:xfrm>
            <a:custGeom>
              <a:avLst/>
              <a:gdLst/>
              <a:ahLst/>
              <a:cxnLst/>
              <a:rect l="0" t="0" r="0" b="0"/>
              <a:pathLst>
                <a:path w="32233" h="60884">
                  <a:moveTo>
                    <a:pt x="8509" y="0"/>
                  </a:moveTo>
                  <a:lnTo>
                    <a:pt x="13449" y="0"/>
                  </a:lnTo>
                  <a:lnTo>
                    <a:pt x="13449" y="12840"/>
                  </a:lnTo>
                  <a:lnTo>
                    <a:pt x="30543" y="12840"/>
                  </a:lnTo>
                  <a:lnTo>
                    <a:pt x="30543" y="17297"/>
                  </a:lnTo>
                  <a:lnTo>
                    <a:pt x="13449" y="17297"/>
                  </a:lnTo>
                  <a:lnTo>
                    <a:pt x="13449" y="41008"/>
                  </a:lnTo>
                  <a:cubicBezTo>
                    <a:pt x="13449" y="52667"/>
                    <a:pt x="15824" y="56629"/>
                    <a:pt x="22835" y="56629"/>
                  </a:cubicBezTo>
                  <a:cubicBezTo>
                    <a:pt x="25705" y="56629"/>
                    <a:pt x="28473" y="55638"/>
                    <a:pt x="30543" y="54648"/>
                  </a:cubicBezTo>
                  <a:lnTo>
                    <a:pt x="32233" y="58903"/>
                  </a:lnTo>
                  <a:cubicBezTo>
                    <a:pt x="29858" y="59893"/>
                    <a:pt x="26099" y="60884"/>
                    <a:pt x="22543" y="60884"/>
                  </a:cubicBezTo>
                  <a:cubicBezTo>
                    <a:pt x="10084" y="60884"/>
                    <a:pt x="8509" y="54852"/>
                    <a:pt x="8509" y="40525"/>
                  </a:cubicBezTo>
                  <a:lnTo>
                    <a:pt x="8509" y="17297"/>
                  </a:lnTo>
                  <a:lnTo>
                    <a:pt x="0" y="17297"/>
                  </a:lnTo>
                  <a:lnTo>
                    <a:pt x="0" y="12840"/>
                  </a:lnTo>
                  <a:lnTo>
                    <a:pt x="8509" y="12840"/>
                  </a:lnTo>
                  <a:lnTo>
                    <a:pt x="8509"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84" name="Shape 79"/>
            <p:cNvSpPr/>
            <p:nvPr/>
          </p:nvSpPr>
          <p:spPr>
            <a:xfrm>
              <a:off x="739127" y="535346"/>
              <a:ext cx="38748" cy="71171"/>
            </a:xfrm>
            <a:custGeom>
              <a:avLst/>
              <a:gdLst/>
              <a:ahLst/>
              <a:cxnLst/>
              <a:rect l="0" t="0" r="0" b="0"/>
              <a:pathLst>
                <a:path w="38748" h="71171">
                  <a:moveTo>
                    <a:pt x="0" y="0"/>
                  </a:moveTo>
                  <a:lnTo>
                    <a:pt x="4940" y="0"/>
                  </a:lnTo>
                  <a:lnTo>
                    <a:pt x="4940" y="34112"/>
                  </a:lnTo>
                  <a:cubicBezTo>
                    <a:pt x="9779" y="29159"/>
                    <a:pt x="17780" y="22733"/>
                    <a:pt x="25006" y="22733"/>
                  </a:cubicBezTo>
                  <a:cubicBezTo>
                    <a:pt x="36563" y="22733"/>
                    <a:pt x="38748" y="30747"/>
                    <a:pt x="38748" y="44590"/>
                  </a:cubicBezTo>
                  <a:lnTo>
                    <a:pt x="38748" y="71171"/>
                  </a:lnTo>
                  <a:lnTo>
                    <a:pt x="33807" y="71171"/>
                  </a:lnTo>
                  <a:lnTo>
                    <a:pt x="33807" y="48031"/>
                  </a:lnTo>
                  <a:cubicBezTo>
                    <a:pt x="33807" y="35776"/>
                    <a:pt x="33109" y="27674"/>
                    <a:pt x="24600" y="27674"/>
                  </a:cubicBezTo>
                  <a:cubicBezTo>
                    <a:pt x="17196" y="27674"/>
                    <a:pt x="9195" y="35687"/>
                    <a:pt x="4940" y="40729"/>
                  </a:cubicBezTo>
                  <a:lnTo>
                    <a:pt x="4940" y="71171"/>
                  </a:lnTo>
                  <a:lnTo>
                    <a:pt x="0" y="71171"/>
                  </a:ln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85" name="Shape 80"/>
            <p:cNvSpPr/>
            <p:nvPr/>
          </p:nvSpPr>
          <p:spPr>
            <a:xfrm>
              <a:off x="792000" y="559249"/>
              <a:ext cx="20466" cy="46999"/>
            </a:xfrm>
            <a:custGeom>
              <a:avLst/>
              <a:gdLst/>
              <a:ahLst/>
              <a:cxnLst/>
              <a:rect l="0" t="0" r="0" b="0"/>
              <a:pathLst>
                <a:path w="20466" h="46999">
                  <a:moveTo>
                    <a:pt x="20466" y="0"/>
                  </a:moveTo>
                  <a:lnTo>
                    <a:pt x="20466" y="4112"/>
                  </a:lnTo>
                  <a:lnTo>
                    <a:pt x="11913" y="7185"/>
                  </a:lnTo>
                  <a:cubicBezTo>
                    <a:pt x="8528" y="9951"/>
                    <a:pt x="5886" y="14250"/>
                    <a:pt x="5245" y="20384"/>
                  </a:cubicBezTo>
                  <a:lnTo>
                    <a:pt x="20466" y="20384"/>
                  </a:lnTo>
                  <a:lnTo>
                    <a:pt x="20466" y="24727"/>
                  </a:lnTo>
                  <a:lnTo>
                    <a:pt x="5143" y="24727"/>
                  </a:lnTo>
                  <a:cubicBezTo>
                    <a:pt x="5391" y="31001"/>
                    <a:pt x="7785" y="35795"/>
                    <a:pt x="11454" y="39021"/>
                  </a:cubicBezTo>
                  <a:lnTo>
                    <a:pt x="20466" y="42173"/>
                  </a:lnTo>
                  <a:lnTo>
                    <a:pt x="20466" y="46999"/>
                  </a:lnTo>
                  <a:lnTo>
                    <a:pt x="7302" y="42366"/>
                  </a:lnTo>
                  <a:cubicBezTo>
                    <a:pt x="2867" y="38338"/>
                    <a:pt x="0" y="32138"/>
                    <a:pt x="0" y="23445"/>
                  </a:cubicBezTo>
                  <a:cubicBezTo>
                    <a:pt x="0" y="15241"/>
                    <a:pt x="2991" y="9087"/>
                    <a:pt x="7426" y="4985"/>
                  </a:cubicBezTo>
                  <a:lnTo>
                    <a:pt x="20466"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86" name="Shape 81"/>
            <p:cNvSpPr/>
            <p:nvPr/>
          </p:nvSpPr>
          <p:spPr>
            <a:xfrm>
              <a:off x="812466" y="600982"/>
              <a:ext cx="18574" cy="6515"/>
            </a:xfrm>
            <a:custGeom>
              <a:avLst/>
              <a:gdLst/>
              <a:ahLst/>
              <a:cxnLst/>
              <a:rect l="0" t="0" r="0" b="0"/>
              <a:pathLst>
                <a:path w="18574" h="6515">
                  <a:moveTo>
                    <a:pt x="17202" y="0"/>
                  </a:moveTo>
                  <a:lnTo>
                    <a:pt x="18574" y="4343"/>
                  </a:lnTo>
                  <a:cubicBezTo>
                    <a:pt x="14332" y="5728"/>
                    <a:pt x="9493" y="6515"/>
                    <a:pt x="3550" y="6515"/>
                  </a:cubicBezTo>
                  <a:lnTo>
                    <a:pt x="0" y="5266"/>
                  </a:lnTo>
                  <a:lnTo>
                    <a:pt x="0" y="441"/>
                  </a:lnTo>
                  <a:lnTo>
                    <a:pt x="4947" y="2171"/>
                  </a:lnTo>
                  <a:cubicBezTo>
                    <a:pt x="9379" y="2171"/>
                    <a:pt x="13430" y="1689"/>
                    <a:pt x="17202"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87" name="Shape 82"/>
            <p:cNvSpPr/>
            <p:nvPr/>
          </p:nvSpPr>
          <p:spPr>
            <a:xfrm>
              <a:off x="812466" y="558081"/>
              <a:ext cx="19971" cy="25895"/>
            </a:xfrm>
            <a:custGeom>
              <a:avLst/>
              <a:gdLst/>
              <a:ahLst/>
              <a:cxnLst/>
              <a:rect l="0" t="0" r="0" b="0"/>
              <a:pathLst>
                <a:path w="19971" h="25895">
                  <a:moveTo>
                    <a:pt x="3054" y="0"/>
                  </a:moveTo>
                  <a:cubicBezTo>
                    <a:pt x="14332" y="0"/>
                    <a:pt x="19971" y="6032"/>
                    <a:pt x="19971" y="20955"/>
                  </a:cubicBezTo>
                  <a:cubicBezTo>
                    <a:pt x="19971" y="22530"/>
                    <a:pt x="19869" y="24117"/>
                    <a:pt x="19768" y="25895"/>
                  </a:cubicBezTo>
                  <a:lnTo>
                    <a:pt x="0" y="25895"/>
                  </a:lnTo>
                  <a:lnTo>
                    <a:pt x="0" y="21551"/>
                  </a:lnTo>
                  <a:lnTo>
                    <a:pt x="15221" y="21551"/>
                  </a:lnTo>
                  <a:cubicBezTo>
                    <a:pt x="15221" y="8991"/>
                    <a:pt x="10077" y="4356"/>
                    <a:pt x="2572" y="4356"/>
                  </a:cubicBezTo>
                  <a:lnTo>
                    <a:pt x="0" y="5280"/>
                  </a:lnTo>
                  <a:lnTo>
                    <a:pt x="0" y="1168"/>
                  </a:lnTo>
                  <a:lnTo>
                    <a:pt x="3054"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88" name="Shape 83"/>
            <p:cNvSpPr/>
            <p:nvPr/>
          </p:nvSpPr>
          <p:spPr>
            <a:xfrm>
              <a:off x="871273" y="544236"/>
              <a:ext cx="34989" cy="62281"/>
            </a:xfrm>
            <a:custGeom>
              <a:avLst/>
              <a:gdLst/>
              <a:ahLst/>
              <a:cxnLst/>
              <a:rect l="0" t="0" r="0" b="0"/>
              <a:pathLst>
                <a:path w="34989" h="62281">
                  <a:moveTo>
                    <a:pt x="0" y="0"/>
                  </a:moveTo>
                  <a:lnTo>
                    <a:pt x="34595" y="0"/>
                  </a:lnTo>
                  <a:lnTo>
                    <a:pt x="34595" y="4559"/>
                  </a:lnTo>
                  <a:lnTo>
                    <a:pt x="5232" y="4559"/>
                  </a:lnTo>
                  <a:lnTo>
                    <a:pt x="5232" y="28867"/>
                  </a:lnTo>
                  <a:lnTo>
                    <a:pt x="34011" y="28867"/>
                  </a:lnTo>
                  <a:lnTo>
                    <a:pt x="34011" y="33413"/>
                  </a:lnTo>
                  <a:lnTo>
                    <a:pt x="5232" y="33413"/>
                  </a:lnTo>
                  <a:lnTo>
                    <a:pt x="5232" y="57734"/>
                  </a:lnTo>
                  <a:lnTo>
                    <a:pt x="34989" y="57734"/>
                  </a:lnTo>
                  <a:lnTo>
                    <a:pt x="34989" y="62281"/>
                  </a:lnTo>
                  <a:lnTo>
                    <a:pt x="0" y="62281"/>
                  </a:ln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89" name="Shape 84"/>
            <p:cNvSpPr/>
            <p:nvPr/>
          </p:nvSpPr>
          <p:spPr>
            <a:xfrm>
              <a:off x="921678" y="559260"/>
              <a:ext cx="37656" cy="48438"/>
            </a:xfrm>
            <a:custGeom>
              <a:avLst/>
              <a:gdLst/>
              <a:ahLst/>
              <a:cxnLst/>
              <a:rect l="0" t="0" r="0" b="0"/>
              <a:pathLst>
                <a:path w="37656" h="48438">
                  <a:moveTo>
                    <a:pt x="0" y="0"/>
                  </a:moveTo>
                  <a:lnTo>
                    <a:pt x="4940" y="0"/>
                  </a:lnTo>
                  <a:lnTo>
                    <a:pt x="4940" y="24320"/>
                  </a:lnTo>
                  <a:cubicBezTo>
                    <a:pt x="4940" y="35979"/>
                    <a:pt x="6426" y="43790"/>
                    <a:pt x="15240" y="43790"/>
                  </a:cubicBezTo>
                  <a:cubicBezTo>
                    <a:pt x="21450" y="43790"/>
                    <a:pt x="28664" y="39548"/>
                    <a:pt x="32715" y="35484"/>
                  </a:cubicBezTo>
                  <a:lnTo>
                    <a:pt x="32715" y="0"/>
                  </a:lnTo>
                  <a:lnTo>
                    <a:pt x="37656" y="0"/>
                  </a:lnTo>
                  <a:lnTo>
                    <a:pt x="37656" y="47257"/>
                  </a:lnTo>
                  <a:lnTo>
                    <a:pt x="32715" y="47257"/>
                  </a:lnTo>
                  <a:lnTo>
                    <a:pt x="32715" y="41034"/>
                  </a:lnTo>
                  <a:cubicBezTo>
                    <a:pt x="27966" y="44691"/>
                    <a:pt x="21450" y="48438"/>
                    <a:pt x="14631" y="48438"/>
                  </a:cubicBezTo>
                  <a:cubicBezTo>
                    <a:pt x="4153" y="48438"/>
                    <a:pt x="0" y="41123"/>
                    <a:pt x="0" y="27686"/>
                  </a:cubicBez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90" name="Shape 85"/>
            <p:cNvSpPr/>
            <p:nvPr/>
          </p:nvSpPr>
          <p:spPr>
            <a:xfrm>
              <a:off x="977727" y="558783"/>
              <a:ext cx="23622" cy="47727"/>
            </a:xfrm>
            <a:custGeom>
              <a:avLst/>
              <a:gdLst/>
              <a:ahLst/>
              <a:cxnLst/>
              <a:rect l="0" t="0" r="0" b="0"/>
              <a:pathLst>
                <a:path w="23622" h="47727">
                  <a:moveTo>
                    <a:pt x="23622" y="178"/>
                  </a:moveTo>
                  <a:lnTo>
                    <a:pt x="23622" y="5131"/>
                  </a:lnTo>
                  <a:cubicBezTo>
                    <a:pt x="15126" y="5334"/>
                    <a:pt x="8699" y="12636"/>
                    <a:pt x="4839" y="18275"/>
                  </a:cubicBezTo>
                  <a:lnTo>
                    <a:pt x="4839" y="47727"/>
                  </a:lnTo>
                  <a:lnTo>
                    <a:pt x="0" y="47727"/>
                  </a:lnTo>
                  <a:lnTo>
                    <a:pt x="0" y="482"/>
                  </a:lnTo>
                  <a:lnTo>
                    <a:pt x="4839" y="482"/>
                  </a:lnTo>
                  <a:lnTo>
                    <a:pt x="4839" y="12052"/>
                  </a:lnTo>
                  <a:cubicBezTo>
                    <a:pt x="8395" y="7010"/>
                    <a:pt x="14033" y="0"/>
                    <a:pt x="23622" y="178"/>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91" name="Shape 86"/>
            <p:cNvSpPr/>
            <p:nvPr/>
          </p:nvSpPr>
          <p:spPr>
            <a:xfrm>
              <a:off x="1006484" y="558096"/>
              <a:ext cx="22885" cy="49588"/>
            </a:xfrm>
            <a:custGeom>
              <a:avLst/>
              <a:gdLst/>
              <a:ahLst/>
              <a:cxnLst/>
              <a:rect l="0" t="0" r="0" b="0"/>
              <a:pathLst>
                <a:path w="22885" h="49588">
                  <a:moveTo>
                    <a:pt x="22885" y="0"/>
                  </a:moveTo>
                  <a:lnTo>
                    <a:pt x="22885" y="4749"/>
                  </a:lnTo>
                  <a:lnTo>
                    <a:pt x="10317" y="10311"/>
                  </a:lnTo>
                  <a:cubicBezTo>
                    <a:pt x="7068" y="13845"/>
                    <a:pt x="5042" y="18862"/>
                    <a:pt x="5042" y="24793"/>
                  </a:cubicBezTo>
                  <a:cubicBezTo>
                    <a:pt x="5042" y="30972"/>
                    <a:pt x="7315" y="36036"/>
                    <a:pt x="10689" y="39555"/>
                  </a:cubicBezTo>
                  <a:lnTo>
                    <a:pt x="22885" y="45026"/>
                  </a:lnTo>
                  <a:lnTo>
                    <a:pt x="22885" y="49588"/>
                  </a:lnTo>
                  <a:lnTo>
                    <a:pt x="6763" y="43206"/>
                  </a:lnTo>
                  <a:cubicBezTo>
                    <a:pt x="2597" y="39004"/>
                    <a:pt x="0" y="32800"/>
                    <a:pt x="0" y="24793"/>
                  </a:cubicBezTo>
                  <a:cubicBezTo>
                    <a:pt x="0" y="17522"/>
                    <a:pt x="3016" y="11318"/>
                    <a:pt x="7391" y="6932"/>
                  </a:cubicBezTo>
                  <a:lnTo>
                    <a:pt x="22885"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92" name="Shape 87"/>
            <p:cNvSpPr/>
            <p:nvPr/>
          </p:nvSpPr>
          <p:spPr>
            <a:xfrm>
              <a:off x="1029369" y="558074"/>
              <a:ext cx="22987" cy="49631"/>
            </a:xfrm>
            <a:custGeom>
              <a:avLst/>
              <a:gdLst/>
              <a:ahLst/>
              <a:cxnLst/>
              <a:rect l="0" t="0" r="0" b="0"/>
              <a:pathLst>
                <a:path w="22987" h="49631">
                  <a:moveTo>
                    <a:pt x="51" y="0"/>
                  </a:moveTo>
                  <a:cubicBezTo>
                    <a:pt x="12789" y="0"/>
                    <a:pt x="22987" y="8610"/>
                    <a:pt x="22987" y="24816"/>
                  </a:cubicBezTo>
                  <a:cubicBezTo>
                    <a:pt x="22987" y="39738"/>
                    <a:pt x="12598" y="49631"/>
                    <a:pt x="51" y="49631"/>
                  </a:cubicBezTo>
                  <a:lnTo>
                    <a:pt x="0" y="49611"/>
                  </a:lnTo>
                  <a:lnTo>
                    <a:pt x="0" y="45049"/>
                  </a:lnTo>
                  <a:lnTo>
                    <a:pt x="51" y="45072"/>
                  </a:lnTo>
                  <a:cubicBezTo>
                    <a:pt x="10427" y="45072"/>
                    <a:pt x="17843" y="36576"/>
                    <a:pt x="17843" y="24816"/>
                  </a:cubicBezTo>
                  <a:cubicBezTo>
                    <a:pt x="17843" y="12560"/>
                    <a:pt x="9538" y="4749"/>
                    <a:pt x="51" y="4749"/>
                  </a:cubicBezTo>
                  <a:lnTo>
                    <a:pt x="0" y="4772"/>
                  </a:lnTo>
                  <a:lnTo>
                    <a:pt x="0" y="23"/>
                  </a:lnTo>
                  <a:lnTo>
                    <a:pt x="51"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93" name="Shape 88"/>
            <p:cNvSpPr/>
            <p:nvPr/>
          </p:nvSpPr>
          <p:spPr>
            <a:xfrm>
              <a:off x="1067059" y="558082"/>
              <a:ext cx="21114" cy="72149"/>
            </a:xfrm>
            <a:custGeom>
              <a:avLst/>
              <a:gdLst/>
              <a:ahLst/>
              <a:cxnLst/>
              <a:rect l="0" t="0" r="0" b="0"/>
              <a:pathLst>
                <a:path w="21114" h="72149">
                  <a:moveTo>
                    <a:pt x="20485" y="0"/>
                  </a:moveTo>
                  <a:lnTo>
                    <a:pt x="21114" y="235"/>
                  </a:lnTo>
                  <a:lnTo>
                    <a:pt x="21114" y="5242"/>
                  </a:lnTo>
                  <a:lnTo>
                    <a:pt x="20002" y="4839"/>
                  </a:lnTo>
                  <a:cubicBezTo>
                    <a:pt x="13259" y="4839"/>
                    <a:pt x="7823" y="8687"/>
                    <a:pt x="4953" y="11557"/>
                  </a:cubicBezTo>
                  <a:lnTo>
                    <a:pt x="4953" y="42900"/>
                  </a:lnTo>
                  <a:cubicBezTo>
                    <a:pt x="8623" y="44476"/>
                    <a:pt x="13360" y="44768"/>
                    <a:pt x="16320" y="44768"/>
                  </a:cubicBezTo>
                  <a:lnTo>
                    <a:pt x="21114" y="42889"/>
                  </a:lnTo>
                  <a:lnTo>
                    <a:pt x="21114" y="47752"/>
                  </a:lnTo>
                  <a:lnTo>
                    <a:pt x="16243" y="49619"/>
                  </a:lnTo>
                  <a:cubicBezTo>
                    <a:pt x="12078" y="49619"/>
                    <a:pt x="8026" y="49023"/>
                    <a:pt x="4953" y="48323"/>
                  </a:cubicBezTo>
                  <a:lnTo>
                    <a:pt x="4953" y="72149"/>
                  </a:lnTo>
                  <a:lnTo>
                    <a:pt x="0" y="72149"/>
                  </a:lnTo>
                  <a:lnTo>
                    <a:pt x="0" y="1181"/>
                  </a:lnTo>
                  <a:lnTo>
                    <a:pt x="4953" y="1181"/>
                  </a:lnTo>
                  <a:lnTo>
                    <a:pt x="4953" y="6515"/>
                  </a:lnTo>
                  <a:cubicBezTo>
                    <a:pt x="7912" y="3759"/>
                    <a:pt x="13462" y="0"/>
                    <a:pt x="20485"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94" name="Shape 89"/>
            <p:cNvSpPr/>
            <p:nvPr/>
          </p:nvSpPr>
          <p:spPr>
            <a:xfrm>
              <a:off x="1088173" y="558317"/>
              <a:ext cx="21495" cy="47517"/>
            </a:xfrm>
            <a:custGeom>
              <a:avLst/>
              <a:gdLst/>
              <a:ahLst/>
              <a:cxnLst/>
              <a:rect l="0" t="0" r="0" b="0"/>
              <a:pathLst>
                <a:path w="21495" h="47517">
                  <a:moveTo>
                    <a:pt x="0" y="0"/>
                  </a:moveTo>
                  <a:lnTo>
                    <a:pt x="14810" y="5534"/>
                  </a:lnTo>
                  <a:cubicBezTo>
                    <a:pt x="18882" y="9500"/>
                    <a:pt x="21495" y="15627"/>
                    <a:pt x="21495" y="24276"/>
                  </a:cubicBezTo>
                  <a:cubicBezTo>
                    <a:pt x="21495" y="31738"/>
                    <a:pt x="18212" y="38015"/>
                    <a:pt x="13275" y="42426"/>
                  </a:cubicBezTo>
                  <a:lnTo>
                    <a:pt x="0" y="47517"/>
                  </a:lnTo>
                  <a:lnTo>
                    <a:pt x="0" y="42654"/>
                  </a:lnTo>
                  <a:lnTo>
                    <a:pt x="10732" y="38448"/>
                  </a:lnTo>
                  <a:cubicBezTo>
                    <a:pt x="14288" y="34731"/>
                    <a:pt x="16161" y="29667"/>
                    <a:pt x="16161" y="24276"/>
                  </a:cubicBezTo>
                  <a:cubicBezTo>
                    <a:pt x="16161" y="16764"/>
                    <a:pt x="13814" y="11846"/>
                    <a:pt x="10482" y="8806"/>
                  </a:cubicBezTo>
                  <a:lnTo>
                    <a:pt x="0" y="5007"/>
                  </a:ln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95" name="Shape 90"/>
            <p:cNvSpPr/>
            <p:nvPr/>
          </p:nvSpPr>
          <p:spPr>
            <a:xfrm>
              <a:off x="1120737" y="559251"/>
              <a:ext cx="20472" cy="46992"/>
            </a:xfrm>
            <a:custGeom>
              <a:avLst/>
              <a:gdLst/>
              <a:ahLst/>
              <a:cxnLst/>
              <a:rect l="0" t="0" r="0" b="0"/>
              <a:pathLst>
                <a:path w="20472" h="46992">
                  <a:moveTo>
                    <a:pt x="20472" y="0"/>
                  </a:moveTo>
                  <a:lnTo>
                    <a:pt x="20472" y="4105"/>
                  </a:lnTo>
                  <a:lnTo>
                    <a:pt x="11916" y="7183"/>
                  </a:lnTo>
                  <a:cubicBezTo>
                    <a:pt x="8531" y="9949"/>
                    <a:pt x="5886" y="14248"/>
                    <a:pt x="5245" y="20382"/>
                  </a:cubicBezTo>
                  <a:lnTo>
                    <a:pt x="20472" y="20382"/>
                  </a:lnTo>
                  <a:lnTo>
                    <a:pt x="20472" y="24725"/>
                  </a:lnTo>
                  <a:lnTo>
                    <a:pt x="5143" y="24725"/>
                  </a:lnTo>
                  <a:cubicBezTo>
                    <a:pt x="5398" y="30999"/>
                    <a:pt x="7795" y="35793"/>
                    <a:pt x="11463" y="39019"/>
                  </a:cubicBezTo>
                  <a:lnTo>
                    <a:pt x="20472" y="42173"/>
                  </a:lnTo>
                  <a:lnTo>
                    <a:pt x="20472" y="46992"/>
                  </a:lnTo>
                  <a:lnTo>
                    <a:pt x="7310" y="42364"/>
                  </a:lnTo>
                  <a:cubicBezTo>
                    <a:pt x="2870" y="38337"/>
                    <a:pt x="0" y="32136"/>
                    <a:pt x="0" y="23443"/>
                  </a:cubicBezTo>
                  <a:cubicBezTo>
                    <a:pt x="0" y="15239"/>
                    <a:pt x="2991" y="9086"/>
                    <a:pt x="7428" y="4984"/>
                  </a:cubicBezTo>
                  <a:lnTo>
                    <a:pt x="20472"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96" name="Shape 91"/>
            <p:cNvSpPr/>
            <p:nvPr/>
          </p:nvSpPr>
          <p:spPr>
            <a:xfrm>
              <a:off x="1141209" y="600982"/>
              <a:ext cx="18567" cy="6515"/>
            </a:xfrm>
            <a:custGeom>
              <a:avLst/>
              <a:gdLst/>
              <a:ahLst/>
              <a:cxnLst/>
              <a:rect l="0" t="0" r="0" b="0"/>
              <a:pathLst>
                <a:path w="18567" h="6515">
                  <a:moveTo>
                    <a:pt x="17196" y="0"/>
                  </a:moveTo>
                  <a:lnTo>
                    <a:pt x="18567" y="4343"/>
                  </a:lnTo>
                  <a:cubicBezTo>
                    <a:pt x="14338" y="5728"/>
                    <a:pt x="9500" y="6515"/>
                    <a:pt x="3569" y="6515"/>
                  </a:cubicBezTo>
                  <a:lnTo>
                    <a:pt x="0" y="5260"/>
                  </a:lnTo>
                  <a:lnTo>
                    <a:pt x="0" y="442"/>
                  </a:lnTo>
                  <a:lnTo>
                    <a:pt x="4940" y="2171"/>
                  </a:lnTo>
                  <a:cubicBezTo>
                    <a:pt x="9385" y="2171"/>
                    <a:pt x="13437" y="1689"/>
                    <a:pt x="17196"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97" name="Shape 92"/>
            <p:cNvSpPr/>
            <p:nvPr/>
          </p:nvSpPr>
          <p:spPr>
            <a:xfrm>
              <a:off x="1141209" y="558081"/>
              <a:ext cx="19952" cy="25895"/>
            </a:xfrm>
            <a:custGeom>
              <a:avLst/>
              <a:gdLst/>
              <a:ahLst/>
              <a:cxnLst/>
              <a:rect l="0" t="0" r="0" b="0"/>
              <a:pathLst>
                <a:path w="19952" h="25895">
                  <a:moveTo>
                    <a:pt x="3061" y="0"/>
                  </a:moveTo>
                  <a:cubicBezTo>
                    <a:pt x="14338" y="0"/>
                    <a:pt x="19952" y="6032"/>
                    <a:pt x="19952" y="20955"/>
                  </a:cubicBezTo>
                  <a:cubicBezTo>
                    <a:pt x="19952" y="22530"/>
                    <a:pt x="19876" y="24117"/>
                    <a:pt x="19774" y="25895"/>
                  </a:cubicBezTo>
                  <a:lnTo>
                    <a:pt x="0" y="25895"/>
                  </a:lnTo>
                  <a:lnTo>
                    <a:pt x="0" y="21551"/>
                  </a:lnTo>
                  <a:lnTo>
                    <a:pt x="15227" y="21551"/>
                  </a:lnTo>
                  <a:cubicBezTo>
                    <a:pt x="15227" y="8991"/>
                    <a:pt x="10096" y="4356"/>
                    <a:pt x="2553" y="4356"/>
                  </a:cubicBezTo>
                  <a:lnTo>
                    <a:pt x="0" y="5274"/>
                  </a:lnTo>
                  <a:lnTo>
                    <a:pt x="0" y="1169"/>
                  </a:lnTo>
                  <a:lnTo>
                    <a:pt x="3061"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98" name="Shape 93"/>
            <p:cNvSpPr/>
            <p:nvPr/>
          </p:nvSpPr>
          <p:spPr>
            <a:xfrm>
              <a:off x="1171753" y="581388"/>
              <a:ext cx="18383" cy="26217"/>
            </a:xfrm>
            <a:custGeom>
              <a:avLst/>
              <a:gdLst/>
              <a:ahLst/>
              <a:cxnLst/>
              <a:rect l="0" t="0" r="0" b="0"/>
              <a:pathLst>
                <a:path w="18383" h="26217">
                  <a:moveTo>
                    <a:pt x="18383" y="0"/>
                  </a:moveTo>
                  <a:lnTo>
                    <a:pt x="18383" y="3771"/>
                  </a:lnTo>
                  <a:lnTo>
                    <a:pt x="14121" y="4096"/>
                  </a:lnTo>
                  <a:cubicBezTo>
                    <a:pt x="9068" y="5631"/>
                    <a:pt x="5436" y="8527"/>
                    <a:pt x="5436" y="13569"/>
                  </a:cubicBezTo>
                  <a:cubicBezTo>
                    <a:pt x="5436" y="19982"/>
                    <a:pt x="11265" y="21468"/>
                    <a:pt x="15113" y="21468"/>
                  </a:cubicBezTo>
                  <a:lnTo>
                    <a:pt x="18383" y="20642"/>
                  </a:lnTo>
                  <a:lnTo>
                    <a:pt x="18383" y="25282"/>
                  </a:lnTo>
                  <a:lnTo>
                    <a:pt x="14224" y="26217"/>
                  </a:lnTo>
                  <a:cubicBezTo>
                    <a:pt x="7010" y="26217"/>
                    <a:pt x="0" y="22649"/>
                    <a:pt x="0" y="13657"/>
                  </a:cubicBezTo>
                  <a:cubicBezTo>
                    <a:pt x="0" y="7529"/>
                    <a:pt x="4296" y="3551"/>
                    <a:pt x="10360" y="1154"/>
                  </a:cubicBezTo>
                  <a:lnTo>
                    <a:pt x="18383"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99" name="Shape 94"/>
            <p:cNvSpPr/>
            <p:nvPr/>
          </p:nvSpPr>
          <p:spPr>
            <a:xfrm>
              <a:off x="1174915" y="558460"/>
              <a:ext cx="15221" cy="7719"/>
            </a:xfrm>
            <a:custGeom>
              <a:avLst/>
              <a:gdLst/>
              <a:ahLst/>
              <a:cxnLst/>
              <a:rect l="0" t="0" r="0" b="0"/>
              <a:pathLst>
                <a:path w="15221" h="7719">
                  <a:moveTo>
                    <a:pt x="15221" y="0"/>
                  </a:moveTo>
                  <a:lnTo>
                    <a:pt x="15221" y="4256"/>
                  </a:lnTo>
                  <a:lnTo>
                    <a:pt x="1880" y="7719"/>
                  </a:lnTo>
                  <a:lnTo>
                    <a:pt x="0" y="3273"/>
                  </a:lnTo>
                  <a:lnTo>
                    <a:pt x="15221"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00" name="Shape 95"/>
            <p:cNvSpPr/>
            <p:nvPr/>
          </p:nvSpPr>
          <p:spPr>
            <a:xfrm>
              <a:off x="1190136" y="558076"/>
              <a:ext cx="22828" cy="49326"/>
            </a:xfrm>
            <a:custGeom>
              <a:avLst/>
              <a:gdLst/>
              <a:ahLst/>
              <a:cxnLst/>
              <a:rect l="0" t="0" r="0" b="0"/>
              <a:pathLst>
                <a:path w="22828" h="49326">
                  <a:moveTo>
                    <a:pt x="1784" y="0"/>
                  </a:moveTo>
                  <a:cubicBezTo>
                    <a:pt x="13633" y="0"/>
                    <a:pt x="17888" y="4940"/>
                    <a:pt x="17888" y="20065"/>
                  </a:cubicBezTo>
                  <a:lnTo>
                    <a:pt x="17888" y="33998"/>
                  </a:lnTo>
                  <a:cubicBezTo>
                    <a:pt x="17888" y="40729"/>
                    <a:pt x="18294" y="44285"/>
                    <a:pt x="22828" y="45465"/>
                  </a:cubicBezTo>
                  <a:lnTo>
                    <a:pt x="22041" y="49326"/>
                  </a:lnTo>
                  <a:cubicBezTo>
                    <a:pt x="16313" y="48933"/>
                    <a:pt x="14129" y="45770"/>
                    <a:pt x="13341" y="42113"/>
                  </a:cubicBezTo>
                  <a:cubicBezTo>
                    <a:pt x="11119" y="44189"/>
                    <a:pt x="8398" y="46043"/>
                    <a:pt x="5405" y="47378"/>
                  </a:cubicBezTo>
                  <a:lnTo>
                    <a:pt x="0" y="48594"/>
                  </a:lnTo>
                  <a:lnTo>
                    <a:pt x="0" y="43954"/>
                  </a:lnTo>
                  <a:lnTo>
                    <a:pt x="6177" y="42394"/>
                  </a:lnTo>
                  <a:cubicBezTo>
                    <a:pt x="8919" y="40973"/>
                    <a:pt x="11214" y="39097"/>
                    <a:pt x="12948" y="37274"/>
                  </a:cubicBezTo>
                  <a:lnTo>
                    <a:pt x="12948" y="33909"/>
                  </a:lnTo>
                  <a:lnTo>
                    <a:pt x="12948" y="26098"/>
                  </a:lnTo>
                  <a:lnTo>
                    <a:pt x="0" y="27084"/>
                  </a:lnTo>
                  <a:lnTo>
                    <a:pt x="0" y="23312"/>
                  </a:lnTo>
                  <a:lnTo>
                    <a:pt x="12948" y="21450"/>
                  </a:lnTo>
                  <a:cubicBezTo>
                    <a:pt x="12948" y="9982"/>
                    <a:pt x="11068" y="4457"/>
                    <a:pt x="705" y="4457"/>
                  </a:cubicBezTo>
                  <a:lnTo>
                    <a:pt x="0" y="4640"/>
                  </a:lnTo>
                  <a:lnTo>
                    <a:pt x="0" y="384"/>
                  </a:lnTo>
                  <a:lnTo>
                    <a:pt x="1784"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01" name="Shape 96"/>
            <p:cNvSpPr/>
            <p:nvPr/>
          </p:nvSpPr>
          <p:spPr>
            <a:xfrm>
              <a:off x="1225722" y="558078"/>
              <a:ext cx="38748" cy="48438"/>
            </a:xfrm>
            <a:custGeom>
              <a:avLst/>
              <a:gdLst/>
              <a:ahLst/>
              <a:cxnLst/>
              <a:rect l="0" t="0" r="0" b="0"/>
              <a:pathLst>
                <a:path w="38748" h="48438">
                  <a:moveTo>
                    <a:pt x="25019" y="0"/>
                  </a:moveTo>
                  <a:cubicBezTo>
                    <a:pt x="36563" y="0"/>
                    <a:pt x="38748" y="8014"/>
                    <a:pt x="38748" y="21857"/>
                  </a:cubicBezTo>
                  <a:lnTo>
                    <a:pt x="38748" y="48438"/>
                  </a:lnTo>
                  <a:lnTo>
                    <a:pt x="33795" y="48438"/>
                  </a:lnTo>
                  <a:lnTo>
                    <a:pt x="33795" y="25298"/>
                  </a:lnTo>
                  <a:cubicBezTo>
                    <a:pt x="33795" y="13043"/>
                    <a:pt x="33109" y="4941"/>
                    <a:pt x="24612" y="4941"/>
                  </a:cubicBezTo>
                  <a:cubicBezTo>
                    <a:pt x="17196" y="4941"/>
                    <a:pt x="9195" y="12954"/>
                    <a:pt x="4953" y="17997"/>
                  </a:cubicBezTo>
                  <a:lnTo>
                    <a:pt x="4953" y="48438"/>
                  </a:lnTo>
                  <a:lnTo>
                    <a:pt x="0" y="48438"/>
                  </a:lnTo>
                  <a:lnTo>
                    <a:pt x="0" y="1181"/>
                  </a:lnTo>
                  <a:lnTo>
                    <a:pt x="4953" y="1181"/>
                  </a:lnTo>
                  <a:lnTo>
                    <a:pt x="4953" y="11379"/>
                  </a:lnTo>
                  <a:cubicBezTo>
                    <a:pt x="9779" y="6427"/>
                    <a:pt x="17780" y="0"/>
                    <a:pt x="25019"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02" name="Shape 97"/>
            <p:cNvSpPr/>
            <p:nvPr/>
          </p:nvSpPr>
          <p:spPr>
            <a:xfrm>
              <a:off x="1303999" y="544238"/>
              <a:ext cx="49505" cy="63462"/>
            </a:xfrm>
            <a:custGeom>
              <a:avLst/>
              <a:gdLst/>
              <a:ahLst/>
              <a:cxnLst/>
              <a:rect l="0" t="0" r="0" b="0"/>
              <a:pathLst>
                <a:path w="49505" h="63462">
                  <a:moveTo>
                    <a:pt x="0" y="0"/>
                  </a:moveTo>
                  <a:lnTo>
                    <a:pt x="5245" y="0"/>
                  </a:lnTo>
                  <a:lnTo>
                    <a:pt x="5245" y="33719"/>
                  </a:lnTo>
                  <a:cubicBezTo>
                    <a:pt x="5245" y="35293"/>
                    <a:pt x="5245" y="37376"/>
                    <a:pt x="5436" y="40525"/>
                  </a:cubicBezTo>
                  <a:cubicBezTo>
                    <a:pt x="6122" y="51498"/>
                    <a:pt x="12065" y="58725"/>
                    <a:pt x="24905" y="58725"/>
                  </a:cubicBezTo>
                  <a:cubicBezTo>
                    <a:pt x="37059" y="58725"/>
                    <a:pt x="43701" y="51498"/>
                    <a:pt x="44272" y="39535"/>
                  </a:cubicBezTo>
                  <a:cubicBezTo>
                    <a:pt x="44374" y="36970"/>
                    <a:pt x="44374" y="34798"/>
                    <a:pt x="44374" y="33312"/>
                  </a:cubicBezTo>
                  <a:lnTo>
                    <a:pt x="44374" y="0"/>
                  </a:lnTo>
                  <a:lnTo>
                    <a:pt x="49505" y="0"/>
                  </a:lnTo>
                  <a:lnTo>
                    <a:pt x="49505" y="33413"/>
                  </a:lnTo>
                  <a:cubicBezTo>
                    <a:pt x="49505" y="34303"/>
                    <a:pt x="49505" y="36678"/>
                    <a:pt x="49416" y="39650"/>
                  </a:cubicBezTo>
                  <a:cubicBezTo>
                    <a:pt x="48717" y="56147"/>
                    <a:pt x="38253" y="63462"/>
                    <a:pt x="24905" y="63462"/>
                  </a:cubicBezTo>
                  <a:cubicBezTo>
                    <a:pt x="10770" y="63462"/>
                    <a:pt x="699" y="56439"/>
                    <a:pt x="190" y="40919"/>
                  </a:cubicBezTo>
                  <a:cubicBezTo>
                    <a:pt x="102" y="37859"/>
                    <a:pt x="0" y="35484"/>
                    <a:pt x="0" y="33503"/>
                  </a:cubicBezTo>
                  <a:lnTo>
                    <a:pt x="0"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03" name="Shape 98"/>
            <p:cNvSpPr/>
            <p:nvPr/>
          </p:nvSpPr>
          <p:spPr>
            <a:xfrm>
              <a:off x="1369943" y="558078"/>
              <a:ext cx="38748" cy="48438"/>
            </a:xfrm>
            <a:custGeom>
              <a:avLst/>
              <a:gdLst/>
              <a:ahLst/>
              <a:cxnLst/>
              <a:rect l="0" t="0" r="0" b="0"/>
              <a:pathLst>
                <a:path w="38748" h="48438">
                  <a:moveTo>
                    <a:pt x="24981" y="0"/>
                  </a:moveTo>
                  <a:cubicBezTo>
                    <a:pt x="36563" y="0"/>
                    <a:pt x="38748" y="8014"/>
                    <a:pt x="38748" y="21857"/>
                  </a:cubicBezTo>
                  <a:lnTo>
                    <a:pt x="38748" y="48438"/>
                  </a:lnTo>
                  <a:lnTo>
                    <a:pt x="33795" y="48438"/>
                  </a:lnTo>
                  <a:lnTo>
                    <a:pt x="33795" y="25298"/>
                  </a:lnTo>
                  <a:cubicBezTo>
                    <a:pt x="33795" y="13043"/>
                    <a:pt x="33096" y="4941"/>
                    <a:pt x="24600" y="4941"/>
                  </a:cubicBezTo>
                  <a:cubicBezTo>
                    <a:pt x="17170" y="4941"/>
                    <a:pt x="9182" y="12954"/>
                    <a:pt x="4940" y="17997"/>
                  </a:cubicBezTo>
                  <a:lnTo>
                    <a:pt x="4940" y="48438"/>
                  </a:lnTo>
                  <a:lnTo>
                    <a:pt x="0" y="48438"/>
                  </a:lnTo>
                  <a:lnTo>
                    <a:pt x="0" y="1181"/>
                  </a:lnTo>
                  <a:lnTo>
                    <a:pt x="4940" y="1181"/>
                  </a:lnTo>
                  <a:lnTo>
                    <a:pt x="4940" y="11379"/>
                  </a:lnTo>
                  <a:cubicBezTo>
                    <a:pt x="9766" y="6427"/>
                    <a:pt x="17767" y="0"/>
                    <a:pt x="24981"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04" name="Shape 544"/>
            <p:cNvSpPr/>
            <p:nvPr/>
          </p:nvSpPr>
          <p:spPr>
            <a:xfrm>
              <a:off x="1426364" y="559262"/>
              <a:ext cx="9144" cy="47257"/>
            </a:xfrm>
            <a:custGeom>
              <a:avLst/>
              <a:gdLst/>
              <a:ahLst/>
              <a:cxnLst/>
              <a:rect l="0" t="0" r="0" b="0"/>
              <a:pathLst>
                <a:path w="9144" h="47257">
                  <a:moveTo>
                    <a:pt x="0" y="0"/>
                  </a:moveTo>
                  <a:lnTo>
                    <a:pt x="9144" y="0"/>
                  </a:lnTo>
                  <a:lnTo>
                    <a:pt x="9144" y="47257"/>
                  </a:lnTo>
                  <a:lnTo>
                    <a:pt x="0" y="47257"/>
                  </a:lnTo>
                  <a:lnTo>
                    <a:pt x="0" y="0"/>
                  </a:lnTo>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05" name="Shape 100"/>
            <p:cNvSpPr/>
            <p:nvPr/>
          </p:nvSpPr>
          <p:spPr>
            <a:xfrm>
              <a:off x="1425183" y="540783"/>
              <a:ext cx="7404" cy="7417"/>
            </a:xfrm>
            <a:custGeom>
              <a:avLst/>
              <a:gdLst/>
              <a:ahLst/>
              <a:cxnLst/>
              <a:rect l="0" t="0" r="0" b="0"/>
              <a:pathLst>
                <a:path w="7404" h="7417">
                  <a:moveTo>
                    <a:pt x="3645" y="0"/>
                  </a:moveTo>
                  <a:cubicBezTo>
                    <a:pt x="5817" y="0"/>
                    <a:pt x="7404" y="1474"/>
                    <a:pt x="7404" y="3746"/>
                  </a:cubicBezTo>
                  <a:cubicBezTo>
                    <a:pt x="7404" y="5931"/>
                    <a:pt x="5817" y="7417"/>
                    <a:pt x="3645" y="7417"/>
                  </a:cubicBezTo>
                  <a:cubicBezTo>
                    <a:pt x="1473" y="7417"/>
                    <a:pt x="0" y="6032"/>
                    <a:pt x="0" y="3746"/>
                  </a:cubicBezTo>
                  <a:cubicBezTo>
                    <a:pt x="0" y="1588"/>
                    <a:pt x="1473" y="0"/>
                    <a:pt x="3645"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06" name="Shape 101"/>
            <p:cNvSpPr/>
            <p:nvPr/>
          </p:nvSpPr>
          <p:spPr>
            <a:xfrm>
              <a:off x="1446041" y="558096"/>
              <a:ext cx="22873" cy="49588"/>
            </a:xfrm>
            <a:custGeom>
              <a:avLst/>
              <a:gdLst/>
              <a:ahLst/>
              <a:cxnLst/>
              <a:rect l="0" t="0" r="0" b="0"/>
              <a:pathLst>
                <a:path w="22873" h="49588">
                  <a:moveTo>
                    <a:pt x="22873" y="0"/>
                  </a:moveTo>
                  <a:lnTo>
                    <a:pt x="22873" y="4749"/>
                  </a:lnTo>
                  <a:lnTo>
                    <a:pt x="10304" y="10311"/>
                  </a:lnTo>
                  <a:cubicBezTo>
                    <a:pt x="7055" y="13845"/>
                    <a:pt x="5029" y="18862"/>
                    <a:pt x="5029" y="24793"/>
                  </a:cubicBezTo>
                  <a:cubicBezTo>
                    <a:pt x="5029" y="30971"/>
                    <a:pt x="7302" y="36035"/>
                    <a:pt x="10676" y="39555"/>
                  </a:cubicBezTo>
                  <a:lnTo>
                    <a:pt x="22873" y="45026"/>
                  </a:lnTo>
                  <a:lnTo>
                    <a:pt x="22873" y="49588"/>
                  </a:lnTo>
                  <a:lnTo>
                    <a:pt x="6756" y="43206"/>
                  </a:lnTo>
                  <a:cubicBezTo>
                    <a:pt x="2594" y="39004"/>
                    <a:pt x="0" y="32800"/>
                    <a:pt x="0" y="24793"/>
                  </a:cubicBezTo>
                  <a:cubicBezTo>
                    <a:pt x="0" y="17522"/>
                    <a:pt x="3013" y="11318"/>
                    <a:pt x="7385" y="6932"/>
                  </a:cubicBezTo>
                  <a:lnTo>
                    <a:pt x="22873"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07" name="Shape 102"/>
            <p:cNvSpPr/>
            <p:nvPr/>
          </p:nvSpPr>
          <p:spPr>
            <a:xfrm>
              <a:off x="1468914" y="558074"/>
              <a:ext cx="22987" cy="49631"/>
            </a:xfrm>
            <a:custGeom>
              <a:avLst/>
              <a:gdLst/>
              <a:ahLst/>
              <a:cxnLst/>
              <a:rect l="0" t="0" r="0" b="0"/>
              <a:pathLst>
                <a:path w="22987" h="49631">
                  <a:moveTo>
                    <a:pt x="51" y="0"/>
                  </a:moveTo>
                  <a:cubicBezTo>
                    <a:pt x="12802" y="0"/>
                    <a:pt x="22987" y="8610"/>
                    <a:pt x="22987" y="24816"/>
                  </a:cubicBezTo>
                  <a:cubicBezTo>
                    <a:pt x="22987" y="39738"/>
                    <a:pt x="12611" y="49631"/>
                    <a:pt x="51" y="49631"/>
                  </a:cubicBezTo>
                  <a:lnTo>
                    <a:pt x="0" y="49611"/>
                  </a:lnTo>
                  <a:lnTo>
                    <a:pt x="0" y="45049"/>
                  </a:lnTo>
                  <a:lnTo>
                    <a:pt x="51" y="45072"/>
                  </a:lnTo>
                  <a:cubicBezTo>
                    <a:pt x="10439" y="45072"/>
                    <a:pt x="17843" y="36576"/>
                    <a:pt x="17843" y="24816"/>
                  </a:cubicBezTo>
                  <a:cubicBezTo>
                    <a:pt x="17843" y="12560"/>
                    <a:pt x="9538" y="4749"/>
                    <a:pt x="51" y="4749"/>
                  </a:cubicBezTo>
                  <a:lnTo>
                    <a:pt x="0" y="4772"/>
                  </a:lnTo>
                  <a:lnTo>
                    <a:pt x="0" y="23"/>
                  </a:lnTo>
                  <a:lnTo>
                    <a:pt x="51" y="0"/>
                  </a:ln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sp>
          <p:nvSpPr>
            <p:cNvPr id="108" name="Shape 103"/>
            <p:cNvSpPr/>
            <p:nvPr/>
          </p:nvSpPr>
          <p:spPr>
            <a:xfrm>
              <a:off x="1506616" y="558078"/>
              <a:ext cx="38748" cy="48438"/>
            </a:xfrm>
            <a:custGeom>
              <a:avLst/>
              <a:gdLst/>
              <a:ahLst/>
              <a:cxnLst/>
              <a:rect l="0" t="0" r="0" b="0"/>
              <a:pathLst>
                <a:path w="38748" h="48438">
                  <a:moveTo>
                    <a:pt x="25019" y="0"/>
                  </a:moveTo>
                  <a:cubicBezTo>
                    <a:pt x="36576" y="0"/>
                    <a:pt x="38748" y="8014"/>
                    <a:pt x="38748" y="21857"/>
                  </a:cubicBezTo>
                  <a:lnTo>
                    <a:pt x="38748" y="48438"/>
                  </a:lnTo>
                  <a:lnTo>
                    <a:pt x="33807" y="48438"/>
                  </a:lnTo>
                  <a:lnTo>
                    <a:pt x="33807" y="25298"/>
                  </a:lnTo>
                  <a:cubicBezTo>
                    <a:pt x="33807" y="13043"/>
                    <a:pt x="33122" y="4941"/>
                    <a:pt x="24613" y="4941"/>
                  </a:cubicBezTo>
                  <a:cubicBezTo>
                    <a:pt x="17221" y="4941"/>
                    <a:pt x="9208" y="12954"/>
                    <a:pt x="4953" y="17997"/>
                  </a:cubicBezTo>
                  <a:lnTo>
                    <a:pt x="4953" y="48438"/>
                  </a:lnTo>
                  <a:lnTo>
                    <a:pt x="0" y="48438"/>
                  </a:lnTo>
                  <a:lnTo>
                    <a:pt x="0" y="1181"/>
                  </a:lnTo>
                  <a:lnTo>
                    <a:pt x="4953" y="1181"/>
                  </a:lnTo>
                  <a:lnTo>
                    <a:pt x="4953" y="11379"/>
                  </a:lnTo>
                  <a:cubicBezTo>
                    <a:pt x="9792" y="6427"/>
                    <a:pt x="17793" y="0"/>
                    <a:pt x="25019" y="0"/>
                  </a:cubicBezTo>
                  <a:close/>
                </a:path>
              </a:pathLst>
            </a:custGeom>
            <a:ln w="0" cap="flat">
              <a:miter lim="127000"/>
            </a:ln>
          </p:spPr>
          <p:style>
            <a:lnRef idx="0">
              <a:srgbClr val="000000">
                <a:alpha val="0"/>
              </a:srgbClr>
            </a:lnRef>
            <a:fillRef idx="1">
              <a:srgbClr val="0E62A0"/>
            </a:fillRef>
            <a:effectRef idx="0">
              <a:scrgbClr r="0" g="0" b="0"/>
            </a:effectRef>
            <a:fontRef idx="none"/>
          </p:style>
          <p:txBody>
            <a:bodyPr/>
            <a:lstStyle/>
            <a:p>
              <a:endParaRPr lang="sk-SK">
                <a:solidFill>
                  <a:prstClr val="black"/>
                </a:solidFill>
              </a:endParaRPr>
            </a:p>
          </p:txBody>
        </p:sp>
      </p:grpSp>
    </p:spTree>
    <p:extLst>
      <p:ext uri="{BB962C8B-B14F-4D97-AF65-F5344CB8AC3E}">
        <p14:creationId xmlns:p14="http://schemas.microsoft.com/office/powerpoint/2010/main" val="3263833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B050"/>
                </a:solidFill>
              </a:rPr>
              <a:t>Vision of the 7th Environment Action </a:t>
            </a:r>
            <a:r>
              <a:rPr lang="en-US" sz="3600" b="1" dirty="0" err="1">
                <a:solidFill>
                  <a:srgbClr val="00B050"/>
                </a:solidFill>
              </a:rPr>
              <a:t>Programme</a:t>
            </a:r>
            <a:endParaRPr lang="en-US" sz="3600" b="1" dirty="0">
              <a:solidFill>
                <a:srgbClr val="00B050"/>
              </a:solidFill>
            </a:endParaRPr>
          </a:p>
        </p:txBody>
      </p:sp>
      <p:sp>
        <p:nvSpPr>
          <p:cNvPr id="3" name="Content Placeholder 2"/>
          <p:cNvSpPr>
            <a:spLocks noGrp="1"/>
          </p:cNvSpPr>
          <p:nvPr>
            <p:ph idx="1"/>
          </p:nvPr>
        </p:nvSpPr>
        <p:spPr>
          <a:xfrm>
            <a:off x="838200" y="1825625"/>
            <a:ext cx="10515600" cy="4351338"/>
          </a:xfrm>
        </p:spPr>
        <p:txBody>
          <a:bodyPr>
            <a:noAutofit/>
          </a:bodyPr>
          <a:lstStyle/>
          <a:p>
            <a:pPr marL="0" indent="0" defTabSz="265113">
              <a:lnSpc>
                <a:spcPct val="150000"/>
              </a:lnSpc>
              <a:buNone/>
            </a:pPr>
            <a:r>
              <a:rPr lang="en-US" sz="2000" b="1" dirty="0" smtClean="0"/>
              <a:t>‘</a:t>
            </a:r>
            <a:r>
              <a:rPr lang="en-US" sz="2000" b="1" dirty="0"/>
              <a:t>In 2050, we live well, within the planet's ecological limits. </a:t>
            </a:r>
          </a:p>
          <a:p>
            <a:pPr marL="0" indent="0" defTabSz="265113">
              <a:lnSpc>
                <a:spcPct val="150000"/>
              </a:lnSpc>
              <a:buNone/>
            </a:pPr>
            <a:r>
              <a:rPr lang="en-US" sz="2000" dirty="0"/>
              <a:t>Our prosperity and healthy environment stem from an innovative, circular economy where nothing is wasted and where natural resources are managed sustainably, and biodiversity is protected, valued and restored in ways that enhance our society's resilience. Our low-carbon growth has long been decoupled from resource use, setting the pace for a global safe and sustainable society.’</a:t>
            </a:r>
          </a:p>
          <a:p>
            <a:pPr marL="0" indent="0" algn="r" defTabSz="265113">
              <a:lnSpc>
                <a:spcPct val="150000"/>
              </a:lnSpc>
              <a:buNone/>
            </a:pPr>
            <a:r>
              <a:rPr lang="en-US" sz="2000" dirty="0" smtClean="0"/>
              <a:t>Source</a:t>
            </a:r>
            <a:r>
              <a:rPr lang="en-US" sz="2000" dirty="0"/>
              <a:t>: 7th EU Environment Action </a:t>
            </a:r>
            <a:r>
              <a:rPr lang="en-US" sz="2000" dirty="0" err="1"/>
              <a:t>Programme</a:t>
            </a:r>
            <a:endParaRPr lang="en-US" sz="2000" dirty="0"/>
          </a:p>
          <a:p>
            <a:pPr defTabSz="265113">
              <a:lnSpc>
                <a:spcPct val="150000"/>
              </a:lnSpc>
              <a:buFont typeface="Wingdings" panose="05000000000000000000" pitchFamily="2" charset="2"/>
              <a:buChar char="§"/>
            </a:pPr>
            <a:endParaRPr lang="en-US" sz="2000" dirty="0"/>
          </a:p>
        </p:txBody>
      </p:sp>
      <p:pic>
        <p:nvPicPr>
          <p:cNvPr id="4" name="Picture 2" descr="Ministerstvo životného prostredia Slovenskej republi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406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9092" y="5830433"/>
            <a:ext cx="1367073" cy="3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0"/>
          </p:nvPr>
        </p:nvSpPr>
        <p:spPr>
          <a:xfrm>
            <a:off x="879117" y="679513"/>
            <a:ext cx="7279133" cy="631852"/>
          </a:xfrm>
        </p:spPr>
        <p:txBody>
          <a:bodyPr>
            <a:normAutofit/>
          </a:bodyPr>
          <a:lstStyle/>
          <a:p>
            <a:r>
              <a:rPr lang="sk-SK" altLang="en-US" sz="3600" b="1" dirty="0">
                <a:solidFill>
                  <a:srgbClr val="00B050"/>
                </a:solidFill>
                <a:latin typeface="+mj-lt"/>
                <a:ea typeface="+mj-ea"/>
                <a:cs typeface="+mj-cs"/>
              </a:rPr>
              <a:t>The policy context</a:t>
            </a:r>
          </a:p>
        </p:txBody>
      </p:sp>
      <p:sp>
        <p:nvSpPr>
          <p:cNvPr id="4" name="Text Placeholder 3"/>
          <p:cNvSpPr>
            <a:spLocks noGrp="1"/>
          </p:cNvSpPr>
          <p:nvPr>
            <p:ph type="body" sz="quarter" idx="12"/>
          </p:nvPr>
        </p:nvSpPr>
        <p:spPr>
          <a:xfrm>
            <a:off x="2082890" y="5589133"/>
            <a:ext cx="9577191" cy="482599"/>
          </a:xfrm>
        </p:spPr>
        <p:txBody>
          <a:bodyPr>
            <a:normAutofit/>
          </a:bodyPr>
          <a:lstStyle/>
          <a:p>
            <a:r>
              <a:rPr lang="en-US" sz="1000" dirty="0" smtClean="0">
                <a:solidFill>
                  <a:schemeClr val="bg1">
                    <a:lumMod val="50000"/>
                  </a:schemeClr>
                </a:solidFill>
              </a:rPr>
              <a:t>Source</a:t>
            </a:r>
            <a:r>
              <a:rPr lang="en-GB" sz="1000" dirty="0" smtClean="0">
                <a:solidFill>
                  <a:schemeClr val="bg1">
                    <a:lumMod val="50000"/>
                  </a:schemeClr>
                </a:solidFill>
              </a:rPr>
              <a:t>: </a:t>
            </a:r>
            <a:r>
              <a:rPr lang="en-GB" sz="1000" dirty="0" smtClean="0">
                <a:solidFill>
                  <a:schemeClr val="bg1">
                    <a:lumMod val="50000"/>
                  </a:schemeClr>
                </a:solidFill>
              </a:rPr>
              <a:t>EEA Multiannual </a:t>
            </a:r>
            <a:r>
              <a:rPr lang="en-GB" sz="1000" dirty="0">
                <a:solidFill>
                  <a:schemeClr val="bg1">
                    <a:lumMod val="50000"/>
                  </a:schemeClr>
                </a:solidFill>
              </a:rPr>
              <a:t>Work Programme </a:t>
            </a:r>
            <a:r>
              <a:rPr lang="en-GB" sz="1000" dirty="0" smtClean="0">
                <a:solidFill>
                  <a:schemeClr val="bg1">
                    <a:lumMod val="50000"/>
                  </a:schemeClr>
                </a:solidFill>
              </a:rPr>
              <a:t>2014–2018</a:t>
            </a:r>
            <a:endParaRPr lang="en-GB" sz="1000" dirty="0">
              <a:solidFill>
                <a:schemeClr val="bg1">
                  <a:lumMod val="50000"/>
                </a:schemeClr>
              </a:solidFill>
            </a:endParaRPr>
          </a:p>
        </p:txBody>
      </p:sp>
      <p:pic>
        <p:nvPicPr>
          <p:cNvPr id="6"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9636" y="1311365"/>
            <a:ext cx="6774327" cy="481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Ministerstvo životného prostredia Slovenskej republi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66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3674" y="525940"/>
            <a:ext cx="11230057" cy="1687624"/>
          </a:xfrm>
        </p:spPr>
        <p:txBody>
          <a:bodyPr>
            <a:noAutofit/>
          </a:bodyPr>
          <a:lstStyle/>
          <a:p>
            <a:r>
              <a:rPr lang="en-US" altLang="en-US" sz="3600" b="1" dirty="0">
                <a:solidFill>
                  <a:srgbClr val="00B050"/>
                </a:solidFill>
                <a:latin typeface="+mj-lt"/>
                <a:ea typeface="+mj-ea"/>
                <a:cs typeface="+mj-cs"/>
              </a:rPr>
              <a:t>The </a:t>
            </a:r>
            <a:r>
              <a:rPr lang="en-US" altLang="en-US" sz="3600" b="1" dirty="0">
                <a:solidFill>
                  <a:srgbClr val="00B050"/>
                </a:solidFill>
                <a:latin typeface="+mj-lt"/>
                <a:ea typeface="+mj-ea"/>
                <a:cs typeface="+mj-cs"/>
              </a:rPr>
              <a:t>overall picture: </a:t>
            </a:r>
            <a:br>
              <a:rPr lang="en-US" altLang="en-US" sz="3600" b="1" dirty="0">
                <a:solidFill>
                  <a:srgbClr val="00B050"/>
                </a:solidFill>
                <a:latin typeface="+mj-lt"/>
                <a:ea typeface="+mj-ea"/>
                <a:cs typeface="+mj-cs"/>
              </a:rPr>
            </a:br>
            <a:r>
              <a:rPr lang="en-US" altLang="en-US" sz="3600" b="1" dirty="0">
                <a:solidFill>
                  <a:srgbClr val="00B050"/>
                </a:solidFill>
                <a:latin typeface="+mj-lt"/>
                <a:ea typeface="+mj-ea"/>
                <a:cs typeface="+mj-cs"/>
              </a:rPr>
              <a:t>Efficiency improvements have not secured long-term resilience</a:t>
            </a:r>
          </a:p>
          <a:p>
            <a:endParaRPr lang="sk-SK" altLang="en-US" sz="2000" dirty="0"/>
          </a:p>
        </p:txBody>
      </p:sp>
      <p:pic>
        <p:nvPicPr>
          <p:cNvPr id="3" name="Picture 2"/>
          <p:cNvPicPr>
            <a:picLocks noChangeAspect="1"/>
          </p:cNvPicPr>
          <p:nvPr/>
        </p:nvPicPr>
        <p:blipFill>
          <a:blip r:embed="rId2"/>
          <a:stretch>
            <a:fillRect/>
          </a:stretch>
        </p:blipFill>
        <p:spPr>
          <a:xfrm>
            <a:off x="2543909" y="2296730"/>
            <a:ext cx="7065876" cy="213378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92834535"/>
              </p:ext>
            </p:extLst>
          </p:nvPr>
        </p:nvGraphicFramePr>
        <p:xfrm>
          <a:off x="2563062" y="4360304"/>
          <a:ext cx="7027570" cy="1006254"/>
        </p:xfrm>
        <a:graphic>
          <a:graphicData uri="http://schemas.openxmlformats.org/drawingml/2006/table">
            <a:tbl>
              <a:tblPr firstRow="1" firstCol="1" bandRow="1">
                <a:tableStyleId>{93296810-A885-4BE3-A3E7-6D5BEEA58F35}</a:tableStyleId>
              </a:tblPr>
              <a:tblGrid>
                <a:gridCol w="916330"/>
                <a:gridCol w="208280"/>
                <a:gridCol w="274320"/>
                <a:gridCol w="274320"/>
                <a:gridCol w="274320"/>
                <a:gridCol w="274320"/>
                <a:gridCol w="274320"/>
                <a:gridCol w="274320"/>
                <a:gridCol w="274320"/>
                <a:gridCol w="208280"/>
                <a:gridCol w="274320"/>
                <a:gridCol w="274320"/>
                <a:gridCol w="274320"/>
                <a:gridCol w="274320"/>
                <a:gridCol w="274320"/>
                <a:gridCol w="274320"/>
                <a:gridCol w="274320"/>
                <a:gridCol w="208280"/>
                <a:gridCol w="274320"/>
                <a:gridCol w="274320"/>
                <a:gridCol w="274320"/>
                <a:gridCol w="274320"/>
                <a:gridCol w="274320"/>
                <a:gridCol w="274320"/>
              </a:tblGrid>
              <a:tr h="1006254">
                <a:tc>
                  <a:txBody>
                    <a:bodyPr/>
                    <a:lstStyle/>
                    <a:p>
                      <a:pPr algn="l" rtl="0" fontAlgn="b"/>
                      <a:r>
                        <a:rPr lang="en-GB" sz="1400" u="none" strike="noStrike" dirty="0">
                          <a:effectLst/>
                        </a:rPr>
                        <a:t>20+ years </a:t>
                      </a:r>
                      <a:endParaRPr lang="en-GB" sz="1400" u="none" strike="noStrike" dirty="0" smtClean="0">
                        <a:effectLst/>
                      </a:endParaRPr>
                    </a:p>
                    <a:p>
                      <a:pPr algn="l" rtl="0" fontAlgn="b"/>
                      <a:r>
                        <a:rPr lang="en-GB" sz="1400" u="none" strike="noStrike" dirty="0" smtClean="0">
                          <a:effectLst/>
                        </a:rPr>
                        <a:t>outlook</a:t>
                      </a:r>
                      <a:endParaRPr lang="en-GB" sz="1400" b="0" i="0" u="none" strike="noStrike" dirty="0">
                        <a:solidFill>
                          <a:srgbClr val="202661"/>
                        </a:solidFill>
                        <a:effectLst/>
                        <a:latin typeface="+mn-lt"/>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B w="3175" cap="flat" cmpd="sng" algn="ctr">
                      <a:solidFill>
                        <a:schemeClr val="bg1"/>
                      </a:solidFill>
                      <a:prstDash val="sysDot"/>
                      <a:round/>
                      <a:headEnd type="none" w="med" len="med"/>
                      <a:tailEnd type="none" w="med" len="med"/>
                    </a:lnB>
                    <a:solidFill>
                      <a:srgbClr val="202661"/>
                    </a:solidFill>
                  </a:tcPr>
                </a:tc>
                <a:tc>
                  <a:txBody>
                    <a:bodyPr/>
                    <a:lstStyle/>
                    <a:p>
                      <a:pPr algn="l" rtl="0" fontAlgn="b"/>
                      <a:endParaRPr lang="en-GB" sz="1400" b="0" i="0" u="none" strike="noStrike" dirty="0">
                        <a:solidFill>
                          <a:srgbClr val="202661"/>
                        </a:solidFill>
                        <a:effectLst/>
                        <a:latin typeface="+mn-lt"/>
                      </a:endParaRPr>
                    </a:p>
                  </a:txBody>
                  <a:tcPr anchor="ctr">
                    <a:lnL w="317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B w="3175" cap="flat" cmpd="sng" algn="ctr">
                      <a:solidFill>
                        <a:schemeClr val="bg1"/>
                      </a:solidFill>
                      <a:prstDash val="sysDot"/>
                      <a:round/>
                      <a:headEnd type="none" w="med" len="med"/>
                      <a:tailEnd type="none" w="med" len="med"/>
                    </a:lnB>
                    <a:solidFill>
                      <a:schemeClr val="bg1"/>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Arial" panose="020B0604020202020204" pitchFamily="34" charset="0"/>
                      </a:endParaRPr>
                    </a:p>
                  </a:txBody>
                  <a:tcPr anchor="ctr">
                    <a:lnL w="3175" cap="flat" cmpd="sng" algn="ctr">
                      <a:solidFill>
                        <a:schemeClr val="bg1"/>
                      </a:solidFill>
                      <a:prstDash val="sysDot"/>
                      <a:round/>
                      <a:headEnd type="none" w="med" len="med"/>
                      <a:tailEnd type="none" w="med" len="med"/>
                    </a:lnL>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bg1"/>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endParaRPr lang="en-GB" sz="900" b="0" i="0" u="none" strike="noStrike" dirty="0">
                        <a:solidFill>
                          <a:srgbClr val="000000"/>
                        </a:solidFill>
                        <a:effectLst/>
                        <a:latin typeface="Open Sans"/>
                      </a:endParaRPr>
                    </a:p>
                  </a:txBody>
                  <a:tcPr anchor="ctr">
                    <a:solidFill>
                      <a:schemeClr val="bg1"/>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Arial" panose="020B0604020202020204" pitchFamily="34" charset="0"/>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b="0" u="none" strike="noStrike" dirty="0" smtClean="0">
                          <a:solidFill>
                            <a:schemeClr val="tx1"/>
                          </a:solidFill>
                          <a:effectLst/>
                        </a:rPr>
                        <a:t>/</a:t>
                      </a:r>
                      <a:endParaRPr lang="en-GB" sz="900" b="0" i="0" u="none" strike="noStrike" dirty="0">
                        <a:solidFill>
                          <a:schemeClr val="tx1"/>
                        </a:solidFill>
                        <a:effectLst/>
                        <a:latin typeface="Open Sans"/>
                      </a:endParaRPr>
                    </a:p>
                  </a:txBody>
                  <a:tcPr anchor="ctr">
                    <a:no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FFC000"/>
                    </a:solidFill>
                  </a:tcPr>
                </a:tc>
                <a:tc>
                  <a:txBody>
                    <a:bodyPr/>
                    <a:lstStyle/>
                    <a:p>
                      <a:pPr algn="ctr" rtl="0" fontAlgn="b"/>
                      <a:r>
                        <a:rPr lang="en-GB" sz="900" u="none" strike="noStrike" dirty="0">
                          <a:effectLst/>
                        </a:rPr>
                        <a:t> </a:t>
                      </a:r>
                      <a:endParaRPr lang="en-GB" sz="900" b="0" i="0" u="none" strike="noStrike" dirty="0">
                        <a:solidFill>
                          <a:srgbClr val="000000"/>
                        </a:solidFill>
                        <a:effectLst/>
                        <a:latin typeface="Open Sans"/>
                      </a:endParaRPr>
                    </a:p>
                  </a:txBody>
                  <a:tcPr anchor="ctr">
                    <a:solidFill>
                      <a:srgbClr val="CC0033"/>
                    </a:solidFill>
                  </a:tcPr>
                </a:tc>
                <a:tc>
                  <a:txBody>
                    <a:bodyPr/>
                    <a:lstStyle/>
                    <a:p>
                      <a:pPr algn="ctr" rtl="0" fontAlgn="b"/>
                      <a:r>
                        <a:rPr lang="en-GB" sz="900" u="none" strike="noStrike" dirty="0">
                          <a:effectLst/>
                        </a:rPr>
                        <a:t> </a:t>
                      </a:r>
                      <a:endParaRPr lang="en-GB" sz="900" b="0" i="0" u="none" strike="noStrike" dirty="0">
                        <a:solidFill>
                          <a:srgbClr val="1F497D"/>
                        </a:solidFill>
                        <a:effectLst/>
                        <a:latin typeface="Open Sans"/>
                      </a:endParaRPr>
                    </a:p>
                  </a:txBody>
                  <a:tcPr anchor="ctr">
                    <a:solidFill>
                      <a:srgbClr val="FFC000"/>
                    </a:solidFill>
                  </a:tcPr>
                </a:tc>
              </a:tr>
            </a:tbl>
          </a:graphicData>
        </a:graphic>
      </p:graphicFrame>
      <p:grpSp>
        <p:nvGrpSpPr>
          <p:cNvPr id="19" name="Group 18"/>
          <p:cNvGrpSpPr/>
          <p:nvPr/>
        </p:nvGrpSpPr>
        <p:grpSpPr>
          <a:xfrm>
            <a:off x="6852247" y="5465548"/>
            <a:ext cx="2757538" cy="716239"/>
            <a:chOff x="5631684" y="5178753"/>
            <a:chExt cx="2757538" cy="716239"/>
          </a:xfrm>
        </p:grpSpPr>
        <p:sp>
          <p:nvSpPr>
            <p:cNvPr id="20" name="Rectangle 19"/>
            <p:cNvSpPr/>
            <p:nvPr/>
          </p:nvSpPr>
          <p:spPr>
            <a:xfrm>
              <a:off x="7984458" y="5201514"/>
              <a:ext cx="404764" cy="167489"/>
            </a:xfrm>
            <a:prstGeom prst="rect">
              <a:avLst/>
            </a:prstGeom>
            <a:solidFill>
              <a:srgbClr val="9BBB5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Open Sans"/>
                <a:ea typeface="+mn-ea"/>
                <a:cs typeface="+mn-cs"/>
              </a:endParaRPr>
            </a:p>
          </p:txBody>
        </p:sp>
        <p:sp>
          <p:nvSpPr>
            <p:cNvPr id="21" name="Rectangle 20"/>
            <p:cNvSpPr/>
            <p:nvPr/>
          </p:nvSpPr>
          <p:spPr>
            <a:xfrm>
              <a:off x="7984458" y="5440797"/>
              <a:ext cx="404764" cy="167489"/>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Open Sans"/>
                <a:ea typeface="+mn-ea"/>
                <a:cs typeface="+mn-cs"/>
              </a:endParaRPr>
            </a:p>
          </p:txBody>
        </p:sp>
        <p:sp>
          <p:nvSpPr>
            <p:cNvPr id="22" name="Rectangle 21"/>
            <p:cNvSpPr/>
            <p:nvPr/>
          </p:nvSpPr>
          <p:spPr>
            <a:xfrm>
              <a:off x="7984458" y="5680079"/>
              <a:ext cx="404764" cy="167489"/>
            </a:xfrm>
            <a:prstGeom prst="rect">
              <a:avLst/>
            </a:prstGeom>
            <a:solidFill>
              <a:srgbClr val="CC003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Open Sans"/>
                <a:ea typeface="+mn-ea"/>
                <a:cs typeface="+mn-cs"/>
              </a:endParaRPr>
            </a:p>
          </p:txBody>
        </p:sp>
        <p:sp>
          <p:nvSpPr>
            <p:cNvPr id="23" name="TextBox 22"/>
            <p:cNvSpPr txBox="1"/>
            <p:nvPr/>
          </p:nvSpPr>
          <p:spPr>
            <a:xfrm>
              <a:off x="5648610" y="5178753"/>
              <a:ext cx="2258841" cy="24622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Open Sans"/>
                </a:rPr>
                <a:t>Improving trends dominate</a:t>
              </a:r>
            </a:p>
          </p:txBody>
        </p:sp>
        <p:sp>
          <p:nvSpPr>
            <p:cNvPr id="24" name="TextBox 23"/>
            <p:cNvSpPr txBox="1"/>
            <p:nvPr/>
          </p:nvSpPr>
          <p:spPr>
            <a:xfrm>
              <a:off x="5671532" y="5400943"/>
              <a:ext cx="2258841" cy="24622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Open Sans"/>
                </a:rPr>
                <a:t>Trends show mixed picture</a:t>
              </a:r>
            </a:p>
          </p:txBody>
        </p:sp>
        <p:sp>
          <p:nvSpPr>
            <p:cNvPr id="25" name="TextBox 24"/>
            <p:cNvSpPr txBox="1"/>
            <p:nvPr/>
          </p:nvSpPr>
          <p:spPr>
            <a:xfrm>
              <a:off x="5631684" y="5648771"/>
              <a:ext cx="2298819" cy="24622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Open Sans"/>
                </a:rPr>
                <a:t>Deteriorating trends dominate</a:t>
              </a:r>
            </a:p>
          </p:txBody>
        </p:sp>
      </p:grpSp>
      <p:sp>
        <p:nvSpPr>
          <p:cNvPr id="26" name="Text Placeholder 3"/>
          <p:cNvSpPr>
            <a:spLocks noGrp="1"/>
          </p:cNvSpPr>
          <p:nvPr>
            <p:ph type="body" sz="quarter" idx="12"/>
          </p:nvPr>
        </p:nvSpPr>
        <p:spPr>
          <a:xfrm>
            <a:off x="2543909" y="5687738"/>
            <a:ext cx="9577191" cy="482599"/>
          </a:xfrm>
        </p:spPr>
        <p:txBody>
          <a:bodyPr>
            <a:normAutofit/>
          </a:bodyPr>
          <a:lstStyle/>
          <a:p>
            <a:r>
              <a:rPr lang="en-GB" sz="1000" dirty="0"/>
              <a:t>Source: EEA. SOER 2015 Synthesis report</a:t>
            </a:r>
            <a:r>
              <a:rPr lang="en-GB" sz="1000" dirty="0" smtClean="0"/>
              <a:t>.</a:t>
            </a:r>
            <a:endParaRPr lang="en-GB" sz="1000" dirty="0"/>
          </a:p>
        </p:txBody>
      </p:sp>
      <p:pic>
        <p:nvPicPr>
          <p:cNvPr id="27" name="Picture 2" descr="Ministerstvo životného prostredia Slovenskej republi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5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3600" b="1" dirty="0" smtClean="0">
                <a:solidFill>
                  <a:srgbClr val="00B050"/>
                </a:solidFill>
              </a:rPr>
              <a:t>Global Megatrends</a:t>
            </a:r>
            <a:endParaRPr lang="sk-SK" sz="3600" b="1" dirty="0">
              <a:solidFill>
                <a:srgbClr val="00B050"/>
              </a:solidFill>
            </a:endParaRPr>
          </a:p>
        </p:txBody>
      </p:sp>
      <p:sp>
        <p:nvSpPr>
          <p:cNvPr id="3" name="Content Placeholder 2"/>
          <p:cNvSpPr>
            <a:spLocks noGrp="1"/>
          </p:cNvSpPr>
          <p:nvPr>
            <p:ph idx="1"/>
          </p:nvPr>
        </p:nvSpPr>
        <p:spPr>
          <a:xfrm>
            <a:off x="838200" y="1825625"/>
            <a:ext cx="10515600" cy="4351338"/>
          </a:xfrm>
        </p:spPr>
        <p:txBody>
          <a:bodyPr>
            <a:noAutofit/>
          </a:bodyPr>
          <a:lstStyle/>
          <a:p>
            <a:pPr defTabSz="265113">
              <a:lnSpc>
                <a:spcPct val="150000"/>
              </a:lnSpc>
              <a:buFont typeface="Wingdings" panose="05000000000000000000" pitchFamily="2" charset="2"/>
              <a:buChar char="§"/>
            </a:pPr>
            <a:r>
              <a:rPr lang="en-US" sz="1800" b="1" dirty="0" smtClean="0"/>
              <a:t>Global </a:t>
            </a:r>
            <a:r>
              <a:rPr lang="en-US" sz="1800" b="1" dirty="0"/>
              <a:t>megatrends </a:t>
            </a:r>
            <a:r>
              <a:rPr lang="en-US" sz="1800" dirty="0"/>
              <a:t>are large-scale, high impact and often interdependent trends visible today that are expected to extend over the decades, changing slowly and exerting considerable force that will influence a wide array of areas including social, technologic, economic, environmental and political </a:t>
            </a:r>
            <a:r>
              <a:rPr lang="en-US" sz="1800" dirty="0" smtClean="0"/>
              <a:t>dimensions.</a:t>
            </a:r>
            <a:endParaRPr lang="sk-SK" sz="1800" dirty="0" smtClean="0"/>
          </a:p>
          <a:p>
            <a:pPr marL="0" indent="0" algn="r" defTabSz="265113">
              <a:lnSpc>
                <a:spcPct val="150000"/>
              </a:lnSpc>
              <a:buNone/>
            </a:pPr>
            <a:r>
              <a:rPr lang="en-US" sz="1800" dirty="0" smtClean="0"/>
              <a:t>EEA</a:t>
            </a:r>
            <a:r>
              <a:rPr lang="en-US" sz="1800" dirty="0"/>
              <a:t>, 2007</a:t>
            </a:r>
          </a:p>
          <a:p>
            <a:pPr defTabSz="265113">
              <a:lnSpc>
                <a:spcPct val="150000"/>
              </a:lnSpc>
              <a:buFont typeface="Wingdings" panose="05000000000000000000" pitchFamily="2" charset="2"/>
              <a:buChar char="§"/>
            </a:pPr>
            <a:r>
              <a:rPr lang="en-US" sz="1800" b="1" dirty="0"/>
              <a:t>A megatrend </a:t>
            </a:r>
            <a:r>
              <a:rPr lang="en-US" sz="1800" dirty="0"/>
              <a:t>is “</a:t>
            </a:r>
            <a:r>
              <a:rPr lang="en-US" sz="1800" i="1" dirty="0"/>
              <a:t>composed of other trends […] which themselves also have a major impact in their own </a:t>
            </a:r>
            <a:r>
              <a:rPr lang="en-US" sz="1800" i="1" dirty="0" smtClean="0"/>
              <a:t>right.</a:t>
            </a:r>
            <a:r>
              <a:rPr lang="sk-SK" sz="1800" i="1" dirty="0" smtClean="0"/>
              <a:t>(</a:t>
            </a:r>
            <a:r>
              <a:rPr lang="en-US" sz="1800" i="1" dirty="0" smtClean="0"/>
              <a:t>1</a:t>
            </a:r>
            <a:r>
              <a:rPr lang="sk-SK" sz="1800" i="1" dirty="0" smtClean="0"/>
              <a:t>)</a:t>
            </a:r>
            <a:r>
              <a:rPr lang="en-US" sz="1800" dirty="0" smtClean="0"/>
              <a:t>”</a:t>
            </a:r>
            <a:endParaRPr lang="en-US" sz="1800" dirty="0"/>
          </a:p>
          <a:p>
            <a:pPr defTabSz="265113">
              <a:lnSpc>
                <a:spcPct val="150000"/>
              </a:lnSpc>
              <a:buFont typeface="Wingdings" panose="05000000000000000000" pitchFamily="2" charset="2"/>
              <a:buChar char="§"/>
            </a:pPr>
            <a:r>
              <a:rPr lang="en-US" sz="1800" dirty="0"/>
              <a:t>Trends should be regarded as “</a:t>
            </a:r>
            <a:r>
              <a:rPr lang="en-US" sz="1800" b="1" i="1" dirty="0"/>
              <a:t>a pattern of change</a:t>
            </a:r>
            <a:r>
              <a:rPr lang="en-US" sz="1800" i="1" dirty="0"/>
              <a:t> over time in some variable. </a:t>
            </a:r>
            <a:r>
              <a:rPr lang="sk-SK" sz="1800" i="1" dirty="0" smtClean="0"/>
              <a:t>(</a:t>
            </a:r>
            <a:r>
              <a:rPr lang="en-US" sz="1800" i="1" dirty="0" smtClean="0"/>
              <a:t>2</a:t>
            </a:r>
            <a:r>
              <a:rPr lang="sk-SK" sz="1800" i="1" dirty="0" smtClean="0"/>
              <a:t>)</a:t>
            </a:r>
            <a:r>
              <a:rPr lang="en-US" sz="1800" dirty="0" smtClean="0"/>
              <a:t>” </a:t>
            </a:r>
            <a:r>
              <a:rPr lang="en-US" sz="1800" dirty="0"/>
              <a:t>Such patterns of change are driven by social, technological, economic, environmental and/or political developments (drivers). In other words, drivers lead to trends, which lead to megatrends</a:t>
            </a:r>
            <a:r>
              <a:rPr lang="en-US" sz="1800" dirty="0" smtClean="0"/>
              <a:t>.</a:t>
            </a:r>
            <a:r>
              <a:rPr lang="sk-SK" sz="1800" dirty="0" smtClean="0"/>
              <a:t>                </a:t>
            </a:r>
            <a:r>
              <a:rPr lang="sk-SK" sz="1000" b="1" dirty="0" smtClean="0"/>
              <a:t>(</a:t>
            </a:r>
            <a:r>
              <a:rPr lang="en-US" sz="1000" b="1" dirty="0" smtClean="0"/>
              <a:t>1</a:t>
            </a:r>
            <a:r>
              <a:rPr lang="sk-SK" sz="1000" b="1" dirty="0" smtClean="0"/>
              <a:t>)</a:t>
            </a:r>
            <a:r>
              <a:rPr lang="en-US" sz="1000" b="1" dirty="0" smtClean="0"/>
              <a:t> </a:t>
            </a:r>
            <a:r>
              <a:rPr lang="en-US" sz="1000" b="1" dirty="0"/>
              <a:t>See http://www.infinitefutures.com/resources/glossary.shtml </a:t>
            </a:r>
            <a:endParaRPr lang="sk-SK" sz="1000" dirty="0"/>
          </a:p>
        </p:txBody>
      </p:sp>
      <p:sp>
        <p:nvSpPr>
          <p:cNvPr id="8" name="Text Placeholder 3"/>
          <p:cNvSpPr txBox="1">
            <a:spLocks/>
          </p:cNvSpPr>
          <p:nvPr/>
        </p:nvSpPr>
        <p:spPr>
          <a:xfrm>
            <a:off x="2422970" y="5829301"/>
            <a:ext cx="9577191" cy="482599"/>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Source: EEA. SOER 2015.</a:t>
            </a:r>
            <a:endParaRPr lang="en-GB" dirty="0"/>
          </a:p>
        </p:txBody>
      </p:sp>
      <p:pic>
        <p:nvPicPr>
          <p:cNvPr id="9" name="Picture 2" descr="Ministerstvo životného prostredia Slovenskej republi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73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3600" b="1" dirty="0" smtClean="0">
                <a:solidFill>
                  <a:srgbClr val="00B050"/>
                </a:solidFill>
              </a:rPr>
              <a:t>European Environment Agenc</a:t>
            </a:r>
            <a:r>
              <a:rPr lang="en-US" sz="3600" b="1" dirty="0" smtClean="0">
                <a:solidFill>
                  <a:srgbClr val="00B050"/>
                </a:solidFill>
              </a:rPr>
              <a:t>y </a:t>
            </a:r>
            <a:r>
              <a:rPr lang="sk-SK" sz="3600" b="1" dirty="0" smtClean="0">
                <a:solidFill>
                  <a:srgbClr val="00B050"/>
                </a:solidFill>
              </a:rPr>
              <a:t>reports on Global Megatrends</a:t>
            </a:r>
            <a:endParaRPr lang="sk-SK" sz="3600" b="1" dirty="0">
              <a:solidFill>
                <a:srgbClr val="00B050"/>
              </a:solidFill>
            </a:endParaRPr>
          </a:p>
        </p:txBody>
      </p:sp>
      <p:sp>
        <p:nvSpPr>
          <p:cNvPr id="3" name="Content Placeholder 2"/>
          <p:cNvSpPr>
            <a:spLocks noGrp="1"/>
          </p:cNvSpPr>
          <p:nvPr>
            <p:ph idx="1"/>
          </p:nvPr>
        </p:nvSpPr>
        <p:spPr>
          <a:xfrm>
            <a:off x="838200" y="1825625"/>
            <a:ext cx="4816876" cy="4351338"/>
          </a:xfrm>
        </p:spPr>
        <p:txBody>
          <a:bodyPr>
            <a:noAutofit/>
          </a:bodyPr>
          <a:lstStyle/>
          <a:p>
            <a:pPr defTabSz="265113">
              <a:lnSpc>
                <a:spcPct val="150000"/>
              </a:lnSpc>
              <a:buFont typeface="Wingdings" panose="05000000000000000000" pitchFamily="2" charset="2"/>
              <a:buChar char="§"/>
            </a:pPr>
            <a:r>
              <a:rPr lang="en-US" sz="1800" dirty="0"/>
              <a:t>SOER 2010 - Assessment of Global Megatrends (EEA report, 2011</a:t>
            </a:r>
            <a:r>
              <a:rPr lang="en-US" sz="1800" dirty="0" smtClean="0"/>
              <a:t>)</a:t>
            </a:r>
            <a:endParaRPr lang="en-US" sz="1800" dirty="0"/>
          </a:p>
          <a:p>
            <a:pPr defTabSz="265113">
              <a:lnSpc>
                <a:spcPct val="150000"/>
              </a:lnSpc>
              <a:buFont typeface="Wingdings" panose="05000000000000000000" pitchFamily="2" charset="2"/>
              <a:buChar char="§"/>
            </a:pPr>
            <a:r>
              <a:rPr lang="en-US" sz="1800" dirty="0"/>
              <a:t>GMTs background reports and 11 fact sheets (2010 – 2015</a:t>
            </a:r>
            <a:r>
              <a:rPr lang="en-US" sz="1800" dirty="0" smtClean="0"/>
              <a:t>)</a:t>
            </a:r>
            <a:endParaRPr lang="en-US" sz="1800" dirty="0"/>
          </a:p>
          <a:p>
            <a:pPr defTabSz="265113">
              <a:lnSpc>
                <a:spcPct val="150000"/>
              </a:lnSpc>
              <a:buFont typeface="Wingdings" panose="05000000000000000000" pitchFamily="2" charset="2"/>
              <a:buChar char="§"/>
            </a:pPr>
            <a:r>
              <a:rPr lang="en-US" sz="1800" dirty="0"/>
              <a:t>SOER 2015 - Assessment of Global Megatrends (EEA report, 2015</a:t>
            </a:r>
            <a:r>
              <a:rPr lang="en-US" sz="1800" dirty="0" smtClean="0"/>
              <a:t>)</a:t>
            </a:r>
            <a:endParaRPr lang="en-US" sz="1800" dirty="0"/>
          </a:p>
          <a:p>
            <a:pPr defTabSz="265113">
              <a:lnSpc>
                <a:spcPct val="150000"/>
              </a:lnSpc>
              <a:buFont typeface="Wingdings" panose="05000000000000000000" pitchFamily="2" charset="2"/>
              <a:buChar char="§"/>
            </a:pPr>
            <a:r>
              <a:rPr lang="en-US" sz="1800" dirty="0"/>
              <a:t>Assessment of GMTs - extended background analysis (EEA Technical report, 11/2015)</a:t>
            </a:r>
            <a:endParaRPr lang="sk-SK" sz="1800" dirty="0"/>
          </a:p>
        </p:txBody>
      </p:sp>
      <p:pic>
        <p:nvPicPr>
          <p:cNvPr id="4" name="Picture 3"/>
          <p:cNvPicPr>
            <a:picLocks noChangeAspect="1"/>
          </p:cNvPicPr>
          <p:nvPr/>
        </p:nvPicPr>
        <p:blipFill>
          <a:blip r:embed="rId2"/>
          <a:stretch>
            <a:fillRect/>
          </a:stretch>
        </p:blipFill>
        <p:spPr>
          <a:xfrm>
            <a:off x="6548335" y="1956711"/>
            <a:ext cx="1255137" cy="1783753"/>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9223192" y="1956711"/>
            <a:ext cx="1261335" cy="1777593"/>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646" y="4001294"/>
            <a:ext cx="1230826" cy="1750975"/>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9242961" y="4000327"/>
            <a:ext cx="1241566" cy="1751942"/>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2" descr="Ministerstvo životného prostredia Slovenskej republik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52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223"/>
            <a:ext cx="10515600" cy="1325563"/>
          </a:xfrm>
        </p:spPr>
        <p:txBody>
          <a:bodyPr>
            <a:normAutofit/>
          </a:bodyPr>
          <a:lstStyle/>
          <a:p>
            <a:pPr marL="0" lvl="1" indent="0"/>
            <a:r>
              <a:rPr lang="en-GB" sz="3600" b="1" kern="1200" dirty="0" smtClean="0">
                <a:solidFill>
                  <a:srgbClr val="00B050"/>
                </a:solidFill>
                <a:latin typeface="+mj-lt"/>
                <a:ea typeface="+mj-ea"/>
                <a:cs typeface="+mj-cs"/>
              </a:rPr>
              <a:t>GMT impacts </a:t>
            </a:r>
            <a:r>
              <a:rPr lang="en-GB" sz="3600" b="1" kern="1200" dirty="0">
                <a:solidFill>
                  <a:srgbClr val="00B050"/>
                </a:solidFill>
                <a:latin typeface="+mj-lt"/>
                <a:ea typeface="+mj-ea"/>
                <a:cs typeface="+mj-cs"/>
              </a:rPr>
              <a:t>and responses</a:t>
            </a:r>
            <a:endParaRPr lang="en-US" sz="3600" b="1" kern="1200" dirty="0">
              <a:solidFill>
                <a:srgbClr val="00B050"/>
              </a:solidFill>
              <a:latin typeface="+mj-lt"/>
              <a:ea typeface="+mj-ea"/>
              <a:cs typeface="+mj-cs"/>
            </a:endParaRPr>
          </a:p>
        </p:txBody>
      </p:sp>
      <p:sp>
        <p:nvSpPr>
          <p:cNvPr id="3" name="Content Placeholder 2"/>
          <p:cNvSpPr>
            <a:spLocks noGrp="1"/>
          </p:cNvSpPr>
          <p:nvPr>
            <p:ph idx="1"/>
          </p:nvPr>
        </p:nvSpPr>
        <p:spPr>
          <a:xfrm>
            <a:off x="6244701" y="1690688"/>
            <a:ext cx="4816876" cy="4351338"/>
          </a:xfrm>
        </p:spPr>
        <p:txBody>
          <a:bodyPr>
            <a:noAutofit/>
          </a:bodyPr>
          <a:lstStyle/>
          <a:p>
            <a:pPr defTabSz="265113">
              <a:lnSpc>
                <a:spcPct val="150000"/>
              </a:lnSpc>
              <a:buFont typeface="Wingdings" panose="05000000000000000000" pitchFamily="2" charset="2"/>
              <a:buChar char="§"/>
            </a:pPr>
            <a:r>
              <a:rPr lang="en-US" sz="1800" dirty="0"/>
              <a:t>Global megatrends strongly impact Europe’s ability to meet its </a:t>
            </a:r>
            <a:r>
              <a:rPr lang="en-US" sz="1800" b="1" i="1" dirty="0"/>
              <a:t>basic resource needs</a:t>
            </a:r>
            <a:r>
              <a:rPr lang="en-US" sz="1800" dirty="0"/>
              <a:t>:</a:t>
            </a:r>
          </a:p>
          <a:p>
            <a:pPr lvl="1" defTabSz="265113">
              <a:lnSpc>
                <a:spcPct val="150000"/>
              </a:lnSpc>
              <a:buFont typeface="Wingdings" panose="05000000000000000000" pitchFamily="2" charset="2"/>
              <a:buChar char="§"/>
            </a:pPr>
            <a:r>
              <a:rPr lang="en-US" sz="1800" b="1" dirty="0"/>
              <a:t>Food</a:t>
            </a:r>
          </a:p>
          <a:p>
            <a:pPr lvl="1" defTabSz="265113">
              <a:lnSpc>
                <a:spcPct val="150000"/>
              </a:lnSpc>
              <a:buFont typeface="Wingdings" panose="05000000000000000000" pitchFamily="2" charset="2"/>
              <a:buChar char="§"/>
            </a:pPr>
            <a:r>
              <a:rPr lang="en-US" sz="1800" b="1" dirty="0"/>
              <a:t>Water</a:t>
            </a:r>
          </a:p>
          <a:p>
            <a:pPr lvl="1" defTabSz="265113">
              <a:lnSpc>
                <a:spcPct val="150000"/>
              </a:lnSpc>
              <a:buFont typeface="Wingdings" panose="05000000000000000000" pitchFamily="2" charset="2"/>
              <a:buChar char="§"/>
            </a:pPr>
            <a:r>
              <a:rPr lang="en-US" sz="1800" b="1" dirty="0"/>
              <a:t>Energy</a:t>
            </a:r>
          </a:p>
          <a:p>
            <a:pPr lvl="1" defTabSz="265113">
              <a:lnSpc>
                <a:spcPct val="150000"/>
              </a:lnSpc>
              <a:buFont typeface="Wingdings" panose="05000000000000000000" pitchFamily="2" charset="2"/>
              <a:buChar char="§"/>
            </a:pPr>
            <a:r>
              <a:rPr lang="en-US" sz="1800" b="1" dirty="0"/>
              <a:t>Materials</a:t>
            </a:r>
          </a:p>
          <a:p>
            <a:pPr lvl="1" defTabSz="265113">
              <a:lnSpc>
                <a:spcPct val="150000"/>
              </a:lnSpc>
              <a:buFont typeface="Wingdings" panose="05000000000000000000" pitchFamily="2" charset="2"/>
              <a:buChar char="§"/>
            </a:pPr>
            <a:r>
              <a:rPr lang="en-US" sz="1800" b="1" dirty="0"/>
              <a:t>Ecosystems and their services</a:t>
            </a:r>
          </a:p>
          <a:p>
            <a:pPr defTabSz="265113">
              <a:lnSpc>
                <a:spcPct val="150000"/>
              </a:lnSpc>
              <a:buFont typeface="Wingdings" panose="05000000000000000000" pitchFamily="2" charset="2"/>
              <a:buChar char="§"/>
            </a:pPr>
            <a:r>
              <a:rPr lang="en-US" sz="1800" dirty="0"/>
              <a:t>Europe has opportunities through different response options to </a:t>
            </a:r>
            <a:r>
              <a:rPr lang="en-US" sz="1800" b="1" dirty="0" smtClean="0"/>
              <a:t>shape</a:t>
            </a:r>
            <a:r>
              <a:rPr lang="en-US" sz="1800" dirty="0" smtClean="0"/>
              <a:t> </a:t>
            </a:r>
            <a:r>
              <a:rPr lang="en-US" sz="1800" dirty="0"/>
              <a:t>and </a:t>
            </a:r>
            <a:r>
              <a:rPr lang="en-US" sz="1800" b="1" dirty="0"/>
              <a:t>adapt</a:t>
            </a:r>
            <a:r>
              <a:rPr lang="en-US" sz="1800" dirty="0"/>
              <a:t> to global megatrends</a:t>
            </a:r>
          </a:p>
          <a:p>
            <a:pPr marL="285750" indent="-285750" defTabSz="265113">
              <a:lnSpc>
                <a:spcPct val="150000"/>
              </a:lnSpc>
              <a:buBlip>
                <a:blip r:embed="rId2"/>
              </a:buBlip>
            </a:pPr>
            <a:endParaRPr lang="sk-SK" sz="1800" dirty="0"/>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06122"/>
            <a:ext cx="3992218" cy="523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txBox="1">
            <a:spLocks/>
          </p:cNvSpPr>
          <p:nvPr/>
        </p:nvSpPr>
        <p:spPr>
          <a:xfrm>
            <a:off x="2371075" y="5800726"/>
            <a:ext cx="9577191" cy="482599"/>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Source: EEA. SOER 2015.</a:t>
            </a:r>
            <a:endParaRPr lang="en-GB" dirty="0"/>
          </a:p>
        </p:txBody>
      </p:sp>
      <p:pic>
        <p:nvPicPr>
          <p:cNvPr id="10" name="Picture 2" descr="Ministerstvo životného prostredia Slovenskej republi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2625" y="6176963"/>
            <a:ext cx="1479600" cy="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45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789</Words>
  <Application>Microsoft Office PowerPoint</Application>
  <PresentationFormat>Widescreen</PresentationFormat>
  <Paragraphs>112</Paragraphs>
  <Slides>15</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Calibri</vt:lpstr>
      <vt:lpstr>Calibri Light</vt:lpstr>
      <vt:lpstr>Open Sans</vt:lpstr>
      <vt:lpstr>Open Sans Extrabold</vt:lpstr>
      <vt:lpstr>Wingdings</vt:lpstr>
      <vt:lpstr>Office Theme</vt:lpstr>
      <vt:lpstr>1_Office Theme</vt:lpstr>
      <vt:lpstr>2_Office Theme</vt:lpstr>
      <vt:lpstr>3_Office Theme</vt:lpstr>
      <vt:lpstr>Global megatrends in Slovakia </vt:lpstr>
      <vt:lpstr>PowerPoint Presentation</vt:lpstr>
      <vt:lpstr>PowerPoint Presentation</vt:lpstr>
      <vt:lpstr>Vision of the 7th Environment Action Programme</vt:lpstr>
      <vt:lpstr>PowerPoint Presentation</vt:lpstr>
      <vt:lpstr>PowerPoint Presentation</vt:lpstr>
      <vt:lpstr>Global Megatrends</vt:lpstr>
      <vt:lpstr>European Environment Agency reports on Global Megatrends</vt:lpstr>
      <vt:lpstr>GMT impacts and responses</vt:lpstr>
      <vt:lpstr>Response options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dc:creator>
  <cp:lastModifiedBy>MCH</cp:lastModifiedBy>
  <cp:revision>75</cp:revision>
  <dcterms:created xsi:type="dcterms:W3CDTF">2016-08-21T19:14:35Z</dcterms:created>
  <dcterms:modified xsi:type="dcterms:W3CDTF">2016-09-18T20:33:59Z</dcterms:modified>
</cp:coreProperties>
</file>